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8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_rels/presentation.xml.rels" ContentType="application/vnd.openxmlformats-package.relationships+xml"/>
  <Override PartName="/ppt/media/image40.png" ContentType="image/png"/>
  <Override PartName="/ppt/media/image38.png" ContentType="image/png"/>
  <Override PartName="/ppt/media/image37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7.png" ContentType="image/png"/>
  <Override PartName="/ppt/media/image26.png" ContentType="image/png"/>
  <Override PartName="/ppt/media/image25.emf" ContentType="image/x-emf"/>
  <Override PartName="/ppt/media/image24.emf" ContentType="image/x-emf"/>
  <Override PartName="/ppt/media/image10.png" ContentType="image/png"/>
  <Override PartName="/ppt/media/image13.jpeg" ContentType="image/jpeg"/>
  <Override PartName="/ppt/media/image35.png" ContentType="image/png"/>
  <Override PartName="/ppt/media/image9.jpeg" ContentType="image/jpeg"/>
  <Override PartName="/ppt/media/image7.png" ContentType="image/png"/>
  <Override PartName="/ppt/media/image23.png" ContentType="image/png"/>
  <Override PartName="/ppt/media/image8.png" ContentType="image/png"/>
  <Override PartName="/ppt/media/image5.jpeg" ContentType="image/jpeg"/>
  <Override PartName="/ppt/media/image6.jpeg" ContentType="image/jpeg"/>
  <Override PartName="/ppt/media/image12.png" ContentType="image/png"/>
  <Override PartName="/ppt/media/image39.png" ContentType="image/png"/>
  <Override PartName="/ppt/media/image4.png" ContentType="image/png"/>
  <Override PartName="/ppt/media/image11.jpeg" ContentType="image/jpeg"/>
  <Override PartName="/ppt/media/image36.png" ContentType="image/png"/>
  <Override PartName="/ppt/media/image1.png" ContentType="image/png"/>
  <Override PartName="/ppt/media/image14.jpeg" ContentType="image/jpeg"/>
  <Override PartName="/ppt/media/image20.png" ContentType="image/png"/>
  <Override PartName="/ppt/media/image15.png" ContentType="image/png"/>
  <Override PartName="/ppt/media/image41.png" ContentType="image/png"/>
  <Override PartName="/ppt/media/image16.jpeg" ContentType="image/jpeg"/>
  <Override PartName="/ppt/media/image2.jpeg" ContentType="image/jpeg"/>
  <Override PartName="/ppt/media/image17.jpeg" ContentType="image/jpeg"/>
  <Override PartName="/ppt/media/image28.png" ContentType="image/png"/>
  <Override PartName="/ppt/media/image3.jpeg" ContentType="image/jpeg"/>
  <Override PartName="/ppt/media/image18.jpeg" ContentType="image/jpeg"/>
  <Override PartName="/ppt/media/image21.emf" ContentType="image/x-emf"/>
  <Override PartName="/ppt/media/image19.png" ContentType="image/png"/>
  <Override PartName="/ppt/media/image22.emf" ContentType="image/x-emf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</p:sldIdLst>
  <p:sldSz cx="6858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30B128C-2BDC-4E02-A23F-8C6CAE90CEE4}" type="slidenum"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CEA acteur majeur du HPC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743760" y="490896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33753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7437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248040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421668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421668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body"/>
          </p:nvPr>
        </p:nvSpPr>
        <p:spPr>
          <a:xfrm>
            <a:off x="248040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 type="body"/>
          </p:nvPr>
        </p:nvSpPr>
        <p:spPr>
          <a:xfrm>
            <a:off x="74376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ubTitle"/>
          </p:nvPr>
        </p:nvSpPr>
        <p:spPr>
          <a:xfrm>
            <a:off x="743760" y="3302640"/>
            <a:ext cx="5135760" cy="3074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51357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subTitle"/>
          </p:nvPr>
        </p:nvSpPr>
        <p:spPr>
          <a:xfrm>
            <a:off x="2452320" y="1476720"/>
            <a:ext cx="3574080" cy="431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7437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743760" y="3302640"/>
            <a:ext cx="5135760" cy="3074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33753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743760" y="490896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743760" y="490896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33753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7437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248040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21668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421668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body"/>
          </p:nvPr>
        </p:nvSpPr>
        <p:spPr>
          <a:xfrm>
            <a:off x="248040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7"/>
          <p:cNvSpPr>
            <a:spLocks noGrp="1"/>
          </p:cNvSpPr>
          <p:nvPr>
            <p:ph type="body"/>
          </p:nvPr>
        </p:nvSpPr>
        <p:spPr>
          <a:xfrm>
            <a:off x="74376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743760" y="3302640"/>
            <a:ext cx="5135760" cy="3074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51357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51357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2452320" y="1476720"/>
            <a:ext cx="3574080" cy="431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7437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33753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743760" y="490896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743760" y="490896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33753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7437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248040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21668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421668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8" name="PlaceHolder 6"/>
          <p:cNvSpPr>
            <a:spLocks noGrp="1"/>
          </p:cNvSpPr>
          <p:nvPr>
            <p:ph type="body"/>
          </p:nvPr>
        </p:nvSpPr>
        <p:spPr>
          <a:xfrm>
            <a:off x="248040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9" name="PlaceHolder 7"/>
          <p:cNvSpPr>
            <a:spLocks noGrp="1"/>
          </p:cNvSpPr>
          <p:nvPr>
            <p:ph type="body"/>
          </p:nvPr>
        </p:nvSpPr>
        <p:spPr>
          <a:xfrm>
            <a:off x="74376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743760" y="3302640"/>
            <a:ext cx="5135760" cy="3074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51357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2452320" y="1476720"/>
            <a:ext cx="3574080" cy="431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7437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33753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743760" y="490896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743760" y="490896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33753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7437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248040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421668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421668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 type="body"/>
          </p:nvPr>
        </p:nvSpPr>
        <p:spPr>
          <a:xfrm>
            <a:off x="248040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 type="body"/>
          </p:nvPr>
        </p:nvSpPr>
        <p:spPr>
          <a:xfrm>
            <a:off x="74376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subTitle"/>
          </p:nvPr>
        </p:nvSpPr>
        <p:spPr>
          <a:xfrm>
            <a:off x="743760" y="3302640"/>
            <a:ext cx="5135760" cy="3074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51357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ubTitle"/>
          </p:nvPr>
        </p:nvSpPr>
        <p:spPr>
          <a:xfrm>
            <a:off x="2452320" y="1476720"/>
            <a:ext cx="3574080" cy="431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7437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33753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743760" y="490896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743760" y="490896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33753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 type="body"/>
          </p:nvPr>
        </p:nvSpPr>
        <p:spPr>
          <a:xfrm>
            <a:off x="7437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ubTitle"/>
          </p:nvPr>
        </p:nvSpPr>
        <p:spPr>
          <a:xfrm>
            <a:off x="2452320" y="1476720"/>
            <a:ext cx="3574080" cy="431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248040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21668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 type="body"/>
          </p:nvPr>
        </p:nvSpPr>
        <p:spPr>
          <a:xfrm>
            <a:off x="421668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8" name="PlaceHolder 6"/>
          <p:cNvSpPr>
            <a:spLocks noGrp="1"/>
          </p:cNvSpPr>
          <p:nvPr>
            <p:ph type="body"/>
          </p:nvPr>
        </p:nvSpPr>
        <p:spPr>
          <a:xfrm>
            <a:off x="248040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9" name="PlaceHolder 7"/>
          <p:cNvSpPr>
            <a:spLocks noGrp="1"/>
          </p:cNvSpPr>
          <p:nvPr>
            <p:ph type="body"/>
          </p:nvPr>
        </p:nvSpPr>
        <p:spPr>
          <a:xfrm>
            <a:off x="74376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subTitle"/>
          </p:nvPr>
        </p:nvSpPr>
        <p:spPr>
          <a:xfrm>
            <a:off x="743760" y="3302640"/>
            <a:ext cx="5135760" cy="3074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51357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ubTitle"/>
          </p:nvPr>
        </p:nvSpPr>
        <p:spPr>
          <a:xfrm>
            <a:off x="2452320" y="1476720"/>
            <a:ext cx="3574080" cy="431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7437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33753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743760" y="490896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7437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743760" y="490896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body"/>
          </p:nvPr>
        </p:nvSpPr>
        <p:spPr>
          <a:xfrm>
            <a:off x="33753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2" name="PlaceHolder 5"/>
          <p:cNvSpPr>
            <a:spLocks noGrp="1"/>
          </p:cNvSpPr>
          <p:nvPr>
            <p:ph type="body"/>
          </p:nvPr>
        </p:nvSpPr>
        <p:spPr>
          <a:xfrm>
            <a:off x="7437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248040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421668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7" name="PlaceHolder 5"/>
          <p:cNvSpPr>
            <a:spLocks noGrp="1"/>
          </p:cNvSpPr>
          <p:nvPr>
            <p:ph type="body"/>
          </p:nvPr>
        </p:nvSpPr>
        <p:spPr>
          <a:xfrm>
            <a:off x="421668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8" name="PlaceHolder 6"/>
          <p:cNvSpPr>
            <a:spLocks noGrp="1"/>
          </p:cNvSpPr>
          <p:nvPr>
            <p:ph type="body"/>
          </p:nvPr>
        </p:nvSpPr>
        <p:spPr>
          <a:xfrm>
            <a:off x="248040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9" name="PlaceHolder 7"/>
          <p:cNvSpPr>
            <a:spLocks noGrp="1"/>
          </p:cNvSpPr>
          <p:nvPr>
            <p:ph type="body"/>
          </p:nvPr>
        </p:nvSpPr>
        <p:spPr>
          <a:xfrm>
            <a:off x="74376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subTitle"/>
          </p:nvPr>
        </p:nvSpPr>
        <p:spPr>
          <a:xfrm>
            <a:off x="743760" y="3302640"/>
            <a:ext cx="5135760" cy="3074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51357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subTitle"/>
          </p:nvPr>
        </p:nvSpPr>
        <p:spPr>
          <a:xfrm>
            <a:off x="2452320" y="1476720"/>
            <a:ext cx="3574080" cy="431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7437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33753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body"/>
          </p:nvPr>
        </p:nvSpPr>
        <p:spPr>
          <a:xfrm>
            <a:off x="33753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743760" y="490896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743760" y="490896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 type="body"/>
          </p:nvPr>
        </p:nvSpPr>
        <p:spPr>
          <a:xfrm>
            <a:off x="33753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3" name="PlaceHolder 5"/>
          <p:cNvSpPr>
            <a:spLocks noGrp="1"/>
          </p:cNvSpPr>
          <p:nvPr>
            <p:ph type="body"/>
          </p:nvPr>
        </p:nvSpPr>
        <p:spPr>
          <a:xfrm>
            <a:off x="7437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248040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421668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8" name="PlaceHolder 5"/>
          <p:cNvSpPr>
            <a:spLocks noGrp="1"/>
          </p:cNvSpPr>
          <p:nvPr>
            <p:ph type="body"/>
          </p:nvPr>
        </p:nvSpPr>
        <p:spPr>
          <a:xfrm>
            <a:off x="421668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9" name="PlaceHolder 6"/>
          <p:cNvSpPr>
            <a:spLocks noGrp="1"/>
          </p:cNvSpPr>
          <p:nvPr>
            <p:ph type="body"/>
          </p:nvPr>
        </p:nvSpPr>
        <p:spPr>
          <a:xfrm>
            <a:off x="248040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0" name="PlaceHolder 7"/>
          <p:cNvSpPr>
            <a:spLocks noGrp="1"/>
          </p:cNvSpPr>
          <p:nvPr>
            <p:ph type="body"/>
          </p:nvPr>
        </p:nvSpPr>
        <p:spPr>
          <a:xfrm>
            <a:off x="74376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743760" y="490896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png"/><Relationship Id="rId3" Type="http://schemas.openxmlformats.org/officeDocument/2006/relationships/image" Target="../media/image9.jpe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0.pn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5.png"/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4970880"/>
            <a:ext cx="6857640" cy="175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0" y="-19440"/>
            <a:ext cx="6857640" cy="593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6130080" y="4970520"/>
            <a:ext cx="727560" cy="176400"/>
          </a:xfrm>
          <a:prstGeom prst="rect">
            <a:avLst/>
          </a:prstGeom>
          <a:solidFill>
            <a:srgbClr val="b1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0" y="-19440"/>
            <a:ext cx="727560" cy="587520"/>
          </a:xfrm>
          <a:prstGeom prst="rect">
            <a:avLst/>
          </a:prstGeom>
          <a:solidFill>
            <a:srgbClr val="c11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25" descr=""/>
          <p:cNvPicPr/>
          <p:nvPr/>
        </p:nvPicPr>
        <p:blipFill>
          <a:blip r:embed="rId2"/>
          <a:stretch/>
        </p:blipFill>
        <p:spPr>
          <a:xfrm>
            <a:off x="127080" y="168840"/>
            <a:ext cx="459000" cy="259560"/>
          </a:xfrm>
          <a:prstGeom prst="rect">
            <a:avLst/>
          </a:prstGeom>
          <a:ln>
            <a:noFill/>
          </a:ln>
        </p:spPr>
      </p:pic>
      <p:sp>
        <p:nvSpPr>
          <p:cNvPr id="5" name="CustomShape 5"/>
          <p:cNvSpPr/>
          <p:nvPr/>
        </p:nvSpPr>
        <p:spPr>
          <a:xfrm>
            <a:off x="4945320" y="4958280"/>
            <a:ext cx="118728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8c8c8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Date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6"/>
          <p:cNvSpPr/>
          <p:nvPr/>
        </p:nvSpPr>
        <p:spPr>
          <a:xfrm>
            <a:off x="72360" y="4924800"/>
            <a:ext cx="2568600" cy="1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7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Commissariat à l’énergie atomique et aux énergies alternatives</a:t>
            </a:r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7"/>
          <p:cNvSpPr/>
          <p:nvPr/>
        </p:nvSpPr>
        <p:spPr>
          <a:xfrm>
            <a:off x="0" y="4478400"/>
            <a:ext cx="6857640" cy="672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Picture 8" descr=""/>
          <p:cNvPicPr/>
          <p:nvPr/>
        </p:nvPicPr>
        <p:blipFill>
          <a:blip r:embed="rId3"/>
          <a:stretch/>
        </p:blipFill>
        <p:spPr>
          <a:xfrm>
            <a:off x="-7560" y="-30600"/>
            <a:ext cx="6865200" cy="4508640"/>
          </a:xfrm>
          <a:prstGeom prst="rect">
            <a:avLst/>
          </a:prstGeom>
          <a:ln>
            <a:noFill/>
          </a:ln>
        </p:spPr>
      </p:pic>
      <p:pic>
        <p:nvPicPr>
          <p:cNvPr id="9" name="Picture 9" descr=""/>
          <p:cNvPicPr/>
          <p:nvPr/>
        </p:nvPicPr>
        <p:blipFill>
          <a:blip r:embed="rId4"/>
          <a:stretch/>
        </p:blipFill>
        <p:spPr>
          <a:xfrm>
            <a:off x="733680" y="1395720"/>
            <a:ext cx="1456200" cy="1188720"/>
          </a:xfrm>
          <a:prstGeom prst="rect">
            <a:avLst/>
          </a:prstGeom>
          <a:ln>
            <a:noFill/>
          </a:ln>
          <a:effectLst>
            <a:outerShdw algn="tl" blurRad="517525" dir="2700000" dist="38100" rotWithShape="0">
              <a:srgbClr val="000000">
                <a:alpha val="33000"/>
              </a:srgbClr>
            </a:outerShdw>
          </a:effectLst>
        </p:spPr>
      </p:pic>
      <p:sp>
        <p:nvSpPr>
          <p:cNvPr id="10" name="CustomShape 8"/>
          <p:cNvSpPr/>
          <p:nvPr/>
        </p:nvSpPr>
        <p:spPr>
          <a:xfrm>
            <a:off x="632520" y="2817720"/>
            <a:ext cx="5895000" cy="2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</a:pPr>
            <a:r>
              <a:rPr b="0" lang="fr-F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LA RECHERCHE À L’INDUSTRIE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9"/>
          <p:cNvSpPr/>
          <p:nvPr/>
        </p:nvSpPr>
        <p:spPr>
          <a:xfrm>
            <a:off x="626040" y="4618440"/>
            <a:ext cx="58363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1100" spc="-1" strike="noStrike">
                <a:solidFill>
                  <a:srgbClr val="5c5c5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Commissariat à l’énergie atomique et aux énergies alternatives - </a:t>
            </a:r>
            <a:r>
              <a:rPr b="0" lang="fr-FR" sz="1100" spc="-1" strike="noStrike">
                <a:solidFill>
                  <a:srgbClr val="a5011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www.cea.fr</a:t>
            </a:r>
            <a:endParaRPr b="0" lang="fr-FR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10"/>
          <p:cNvSpPr>
            <a:spLocks noGrp="1"/>
          </p:cNvSpPr>
          <p:nvPr>
            <p:ph type="body"/>
          </p:nvPr>
        </p:nvSpPr>
        <p:spPr>
          <a:xfrm>
            <a:off x="632520" y="3345840"/>
            <a:ext cx="4929120" cy="30747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TITRE A VENIR</a:t>
            </a:r>
            <a:endParaRPr b="0" lang="en-US" sz="24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" name="PlaceHolder 11"/>
          <p:cNvSpPr>
            <a:spLocks noGrp="1"/>
          </p:cNvSpPr>
          <p:nvPr>
            <p:ph type="body"/>
          </p:nvPr>
        </p:nvSpPr>
        <p:spPr>
          <a:xfrm>
            <a:off x="632520" y="3841560"/>
            <a:ext cx="2206080" cy="30747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LUNDI 18 MARS 2019</a:t>
            </a:r>
            <a:endParaRPr b="0" lang="en-US" sz="9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" name="PlaceHolder 12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3f3f3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Cliquez pour éditer le format du texte-titre</a:t>
            </a:r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0" y="4970880"/>
            <a:ext cx="6857640" cy="175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CustomShape 2"/>
          <p:cNvSpPr/>
          <p:nvPr/>
        </p:nvSpPr>
        <p:spPr>
          <a:xfrm>
            <a:off x="0" y="-19440"/>
            <a:ext cx="6857640" cy="593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3"/>
          <p:cNvSpPr/>
          <p:nvPr/>
        </p:nvSpPr>
        <p:spPr>
          <a:xfrm>
            <a:off x="6130080" y="4970520"/>
            <a:ext cx="727560" cy="176400"/>
          </a:xfrm>
          <a:prstGeom prst="rect">
            <a:avLst/>
          </a:prstGeom>
          <a:solidFill>
            <a:srgbClr val="b1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4"/>
          <p:cNvSpPr/>
          <p:nvPr/>
        </p:nvSpPr>
        <p:spPr>
          <a:xfrm>
            <a:off x="0" y="-19440"/>
            <a:ext cx="727560" cy="587520"/>
          </a:xfrm>
          <a:prstGeom prst="rect">
            <a:avLst/>
          </a:prstGeom>
          <a:solidFill>
            <a:srgbClr val="c11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5" name="Picture 25" descr=""/>
          <p:cNvPicPr/>
          <p:nvPr/>
        </p:nvPicPr>
        <p:blipFill>
          <a:blip r:embed="rId2"/>
          <a:stretch/>
        </p:blipFill>
        <p:spPr>
          <a:xfrm>
            <a:off x="127080" y="168840"/>
            <a:ext cx="459000" cy="259560"/>
          </a:xfrm>
          <a:prstGeom prst="rect">
            <a:avLst/>
          </a:prstGeom>
          <a:ln>
            <a:noFill/>
          </a:ln>
        </p:spPr>
      </p:pic>
      <p:sp>
        <p:nvSpPr>
          <p:cNvPr id="56" name="CustomShape 5"/>
          <p:cNvSpPr/>
          <p:nvPr/>
        </p:nvSpPr>
        <p:spPr>
          <a:xfrm>
            <a:off x="4945320" y="4958280"/>
            <a:ext cx="118728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8c8c8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Date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CustomShape 6"/>
          <p:cNvSpPr/>
          <p:nvPr/>
        </p:nvSpPr>
        <p:spPr>
          <a:xfrm>
            <a:off x="72360" y="4924800"/>
            <a:ext cx="2568600" cy="1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7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Commissariat à l’énergie atomique et aux énergies alternatives</a:t>
            </a:r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CustomShape 7"/>
          <p:cNvSpPr/>
          <p:nvPr/>
        </p:nvSpPr>
        <p:spPr>
          <a:xfrm>
            <a:off x="0" y="4478400"/>
            <a:ext cx="6857640" cy="672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" name="Picture 8" descr=""/>
          <p:cNvPicPr/>
          <p:nvPr/>
        </p:nvPicPr>
        <p:blipFill>
          <a:blip r:embed="rId3"/>
          <a:stretch/>
        </p:blipFill>
        <p:spPr>
          <a:xfrm>
            <a:off x="-7560" y="-30600"/>
            <a:ext cx="6865200" cy="4508640"/>
          </a:xfrm>
          <a:prstGeom prst="rect">
            <a:avLst/>
          </a:prstGeom>
          <a:ln>
            <a:noFill/>
          </a:ln>
        </p:spPr>
      </p:pic>
      <p:sp>
        <p:nvSpPr>
          <p:cNvPr id="60" name="PlaceHolder 8"/>
          <p:cNvSpPr>
            <a:spLocks noGrp="1"/>
          </p:cNvSpPr>
          <p:nvPr>
            <p:ph type="body"/>
          </p:nvPr>
        </p:nvSpPr>
        <p:spPr>
          <a:xfrm>
            <a:off x="3477600" y="611640"/>
            <a:ext cx="2803320" cy="19904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f3f3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Cliquez sur l'icône pour ajouter une image</a:t>
            </a:r>
            <a:endParaRPr b="0" lang="en-US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61" name="Picture 9" descr=""/>
          <p:cNvPicPr/>
          <p:nvPr/>
        </p:nvPicPr>
        <p:blipFill>
          <a:blip r:embed="rId4"/>
          <a:stretch/>
        </p:blipFill>
        <p:spPr>
          <a:xfrm>
            <a:off x="733680" y="1395720"/>
            <a:ext cx="1456200" cy="1188720"/>
          </a:xfrm>
          <a:prstGeom prst="rect">
            <a:avLst/>
          </a:prstGeom>
          <a:ln>
            <a:noFill/>
          </a:ln>
          <a:effectLst>
            <a:outerShdw algn="tl" blurRad="517525" dir="2700000" dist="38100" rotWithShape="0">
              <a:srgbClr val="000000">
                <a:alpha val="33000"/>
              </a:srgbClr>
            </a:outerShdw>
          </a:effectLst>
        </p:spPr>
      </p:pic>
      <p:sp>
        <p:nvSpPr>
          <p:cNvPr id="62" name="PlaceHolder 9"/>
          <p:cNvSpPr>
            <a:spLocks noGrp="1"/>
          </p:cNvSpPr>
          <p:nvPr>
            <p:ph type="body"/>
          </p:nvPr>
        </p:nvSpPr>
        <p:spPr>
          <a:xfrm>
            <a:off x="632520" y="3345840"/>
            <a:ext cx="4929120" cy="30747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TITRE A VENIR</a:t>
            </a:r>
            <a:endParaRPr b="0" lang="en-US" sz="24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CustomShape 10"/>
          <p:cNvSpPr/>
          <p:nvPr/>
        </p:nvSpPr>
        <p:spPr>
          <a:xfrm>
            <a:off x="632520" y="2817720"/>
            <a:ext cx="5895000" cy="2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</a:pPr>
            <a:r>
              <a:rPr b="0" lang="fr-F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LA RECHERCHE À L’INDUSTRIE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11"/>
          <p:cNvSpPr/>
          <p:nvPr/>
        </p:nvSpPr>
        <p:spPr>
          <a:xfrm>
            <a:off x="626040" y="4618440"/>
            <a:ext cx="58363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1100" spc="-1" strike="noStrike">
                <a:solidFill>
                  <a:srgbClr val="5c5c5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Commissariat à l’énergie atomique et aux énergies alternatives - </a:t>
            </a:r>
            <a:r>
              <a:rPr b="0" lang="fr-FR" sz="1100" spc="-1" strike="noStrike">
                <a:solidFill>
                  <a:srgbClr val="a5011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www.cea.fr</a:t>
            </a:r>
            <a:endParaRPr b="0" lang="fr-FR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12"/>
          <p:cNvSpPr>
            <a:spLocks noGrp="1"/>
          </p:cNvSpPr>
          <p:nvPr>
            <p:ph type="body"/>
          </p:nvPr>
        </p:nvSpPr>
        <p:spPr>
          <a:xfrm>
            <a:off x="632520" y="3841560"/>
            <a:ext cx="2206080" cy="30747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LUNDI 18 MARS 2019</a:t>
            </a:r>
            <a:endParaRPr b="0" lang="en-US" sz="9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13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3f3f3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Cliquez pour éditer le format du texte-titre</a:t>
            </a:r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0" y="4970880"/>
            <a:ext cx="6857640" cy="175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0" y="-19440"/>
            <a:ext cx="6857640" cy="593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6130080" y="4970520"/>
            <a:ext cx="727560" cy="176400"/>
          </a:xfrm>
          <a:prstGeom prst="rect">
            <a:avLst/>
          </a:prstGeom>
          <a:solidFill>
            <a:srgbClr val="b1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4"/>
          <p:cNvSpPr/>
          <p:nvPr/>
        </p:nvSpPr>
        <p:spPr>
          <a:xfrm>
            <a:off x="0" y="-19440"/>
            <a:ext cx="727560" cy="587520"/>
          </a:xfrm>
          <a:prstGeom prst="rect">
            <a:avLst/>
          </a:prstGeom>
          <a:solidFill>
            <a:srgbClr val="c11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7" name="Picture 25" descr=""/>
          <p:cNvPicPr/>
          <p:nvPr/>
        </p:nvPicPr>
        <p:blipFill>
          <a:blip r:embed="rId2"/>
          <a:stretch/>
        </p:blipFill>
        <p:spPr>
          <a:xfrm>
            <a:off x="127080" y="168840"/>
            <a:ext cx="459000" cy="259560"/>
          </a:xfrm>
          <a:prstGeom prst="rect">
            <a:avLst/>
          </a:prstGeom>
          <a:ln>
            <a:noFill/>
          </a:ln>
        </p:spPr>
      </p:pic>
      <p:sp>
        <p:nvSpPr>
          <p:cNvPr id="108" name="CustomShape 5"/>
          <p:cNvSpPr/>
          <p:nvPr/>
        </p:nvSpPr>
        <p:spPr>
          <a:xfrm>
            <a:off x="4945320" y="4958280"/>
            <a:ext cx="118728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8c8c8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Date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6"/>
          <p:cNvSpPr/>
          <p:nvPr/>
        </p:nvSpPr>
        <p:spPr>
          <a:xfrm>
            <a:off x="72360" y="4924800"/>
            <a:ext cx="2568600" cy="1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7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Commissariat à l’énergie atomique et aux énergies alternatives</a:t>
            </a:r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7"/>
          <p:cNvSpPr>
            <a:spLocks noGrp="1"/>
          </p:cNvSpPr>
          <p:nvPr>
            <p:ph type="title"/>
          </p:nvPr>
        </p:nvSpPr>
        <p:spPr>
          <a:xfrm>
            <a:off x="830520" y="150480"/>
            <a:ext cx="6171840" cy="277560"/>
          </a:xfrm>
          <a:prstGeom prst="rect">
            <a:avLst/>
          </a:prstGeom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en-US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Modifiez le style du titre</a:t>
            </a:r>
            <a:endParaRPr b="0" lang="en-US" sz="16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11" name="PlaceHolder 8"/>
          <p:cNvSpPr>
            <a:spLocks noGrp="1"/>
          </p:cNvSpPr>
          <p:nvPr>
            <p:ph type="sldNum"/>
          </p:nvPr>
        </p:nvSpPr>
        <p:spPr>
          <a:xfrm>
            <a:off x="6275880" y="5005080"/>
            <a:ext cx="470520" cy="107280"/>
          </a:xfrm>
          <a:prstGeom prst="rect">
            <a:avLst/>
          </a:prstGeom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EA6B36BB-706F-4F79-BF0A-7A5DE96B59F9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2" name="PlaceHolder 9"/>
          <p:cNvSpPr>
            <a:spLocks noGrp="1"/>
          </p:cNvSpPr>
          <p:nvPr>
            <p:ph type="body"/>
          </p:nvPr>
        </p:nvSpPr>
        <p:spPr>
          <a:xfrm>
            <a:off x="495720" y="1419480"/>
            <a:ext cx="5914800" cy="3074760"/>
          </a:xfrm>
          <a:prstGeom prst="rect">
            <a:avLst/>
          </a:prstGeom>
        </p:spPr>
        <p:txBody>
          <a:bodyPr/>
          <a:p>
            <a:pPr marL="171360" indent="-171000">
              <a:lnSpc>
                <a:spcPct val="100000"/>
              </a:lnSpc>
              <a:spcBef>
                <a:spcPts val="751"/>
              </a:spcBef>
              <a:buClr>
                <a:srgbClr val="767171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Modifier les styles du texte du masque</a:t>
            </a:r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514440" indent="-171000">
              <a:lnSpc>
                <a:spcPct val="100000"/>
              </a:lnSpc>
              <a:spcBef>
                <a:spcPts val="374"/>
              </a:spcBef>
              <a:buClr>
                <a:srgbClr val="767171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Deuxième niveau</a:t>
            </a:r>
            <a:endParaRPr b="0" lang="en-US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857160" indent="-171000">
              <a:lnSpc>
                <a:spcPct val="100000"/>
              </a:lnSpc>
              <a:spcBef>
                <a:spcPts val="374"/>
              </a:spcBef>
              <a:buClr>
                <a:srgbClr val="767171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Troisième niveau</a:t>
            </a:r>
            <a:endParaRPr b="0" lang="en-US" sz="16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200240" indent="-171000">
              <a:lnSpc>
                <a:spcPct val="100000"/>
              </a:lnSpc>
              <a:spcBef>
                <a:spcPts val="374"/>
              </a:spcBef>
              <a:buClr>
                <a:srgbClr val="767171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Quatrième niveau</a:t>
            </a:r>
            <a:endParaRPr b="0" lang="en-US" sz="14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1542960" indent="-171000">
              <a:lnSpc>
                <a:spcPct val="100000"/>
              </a:lnSpc>
              <a:spcBef>
                <a:spcPts val="374"/>
              </a:spcBef>
              <a:buClr>
                <a:srgbClr val="767171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Cinquième niveau</a:t>
            </a:r>
            <a:endParaRPr b="0" lang="en-US" sz="14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10"/>
          <p:cNvSpPr>
            <a:spLocks noGrp="1"/>
          </p:cNvSpPr>
          <p:nvPr>
            <p:ph type="body"/>
          </p:nvPr>
        </p:nvSpPr>
        <p:spPr>
          <a:xfrm>
            <a:off x="495720" y="800640"/>
            <a:ext cx="5942880" cy="30747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0" lang="en-US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Texte simple de la diapositive</a:t>
            </a:r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0" y="4970880"/>
            <a:ext cx="6857640" cy="175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0" y="-19440"/>
            <a:ext cx="6857640" cy="593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6130080" y="4970520"/>
            <a:ext cx="727560" cy="176400"/>
          </a:xfrm>
          <a:prstGeom prst="rect">
            <a:avLst/>
          </a:prstGeom>
          <a:solidFill>
            <a:srgbClr val="b1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4"/>
          <p:cNvSpPr/>
          <p:nvPr/>
        </p:nvSpPr>
        <p:spPr>
          <a:xfrm>
            <a:off x="0" y="-19440"/>
            <a:ext cx="727560" cy="587520"/>
          </a:xfrm>
          <a:prstGeom prst="rect">
            <a:avLst/>
          </a:prstGeom>
          <a:solidFill>
            <a:srgbClr val="c11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4" name="Picture 25" descr=""/>
          <p:cNvPicPr/>
          <p:nvPr/>
        </p:nvPicPr>
        <p:blipFill>
          <a:blip r:embed="rId2"/>
          <a:stretch/>
        </p:blipFill>
        <p:spPr>
          <a:xfrm>
            <a:off x="127080" y="168840"/>
            <a:ext cx="459000" cy="259560"/>
          </a:xfrm>
          <a:prstGeom prst="rect">
            <a:avLst/>
          </a:prstGeom>
          <a:ln>
            <a:noFill/>
          </a:ln>
        </p:spPr>
      </p:pic>
      <p:sp>
        <p:nvSpPr>
          <p:cNvPr id="155" name="CustomShape 5"/>
          <p:cNvSpPr/>
          <p:nvPr/>
        </p:nvSpPr>
        <p:spPr>
          <a:xfrm>
            <a:off x="4945320" y="4958280"/>
            <a:ext cx="118728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8c8c8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Date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6"/>
          <p:cNvSpPr/>
          <p:nvPr/>
        </p:nvSpPr>
        <p:spPr>
          <a:xfrm>
            <a:off x="72360" y="4924800"/>
            <a:ext cx="2568600" cy="1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7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Commissariat à l’énergie atomique et aux énergies alternatives</a:t>
            </a:r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sldNum"/>
          </p:nvPr>
        </p:nvSpPr>
        <p:spPr>
          <a:xfrm>
            <a:off x="6275880" y="5005080"/>
            <a:ext cx="470520" cy="107280"/>
          </a:xfrm>
          <a:prstGeom prst="rect">
            <a:avLst/>
          </a:prstGeom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7E844A5D-F3F4-4416-A03A-60D9AED8355B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58" name="Picture 1" descr=""/>
          <p:cNvPicPr/>
          <p:nvPr/>
        </p:nvPicPr>
        <p:blipFill>
          <a:blip r:embed="rId3"/>
          <a:stretch/>
        </p:blipFill>
        <p:spPr>
          <a:xfrm>
            <a:off x="0" y="-28080"/>
            <a:ext cx="6857640" cy="4498560"/>
          </a:xfrm>
          <a:prstGeom prst="rect">
            <a:avLst/>
          </a:prstGeom>
          <a:ln>
            <a:noFill/>
          </a:ln>
        </p:spPr>
      </p:pic>
      <p:sp>
        <p:nvSpPr>
          <p:cNvPr id="159" name="PlaceHolder 8"/>
          <p:cNvSpPr>
            <a:spLocks noGrp="1"/>
          </p:cNvSpPr>
          <p:nvPr>
            <p:ph type="body"/>
          </p:nvPr>
        </p:nvSpPr>
        <p:spPr>
          <a:xfrm>
            <a:off x="634320" y="3601080"/>
            <a:ext cx="1203120" cy="2983320"/>
          </a:xfrm>
          <a:prstGeom prst="rect">
            <a:avLst/>
          </a:prstGeom>
        </p:spPr>
        <p:txBody>
          <a:bodyPr tIns="0" bIns="0"/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0" lang="en-US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Partie 1</a:t>
            </a:r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0" name="PlaceHolder 9"/>
          <p:cNvSpPr>
            <a:spLocks noGrp="1"/>
          </p:cNvSpPr>
          <p:nvPr>
            <p:ph type="body"/>
          </p:nvPr>
        </p:nvSpPr>
        <p:spPr>
          <a:xfrm>
            <a:off x="749520" y="548280"/>
            <a:ext cx="3427560" cy="25210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f3f3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Cliquez sur l'icône pour ajouter une image</a:t>
            </a:r>
            <a:endParaRPr b="0" lang="en-US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1" name="CustomShape 10"/>
          <p:cNvSpPr/>
          <p:nvPr/>
        </p:nvSpPr>
        <p:spPr>
          <a:xfrm>
            <a:off x="0" y="4470840"/>
            <a:ext cx="6857640" cy="672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11"/>
          <p:cNvSpPr/>
          <p:nvPr/>
        </p:nvSpPr>
        <p:spPr>
          <a:xfrm>
            <a:off x="626040" y="4618440"/>
            <a:ext cx="58363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1100" spc="-1" strike="noStrike">
                <a:solidFill>
                  <a:srgbClr val="5c5c5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Commissariat à l’énergie atomique et aux énergies alternatives - </a:t>
            </a:r>
            <a:r>
              <a:rPr b="0" lang="fr-FR" sz="1100" spc="-1" strike="noStrike">
                <a:solidFill>
                  <a:srgbClr val="a5011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www.cea.fr</a:t>
            </a:r>
            <a:endParaRPr b="0" lang="fr-FR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12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3f3f3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Cliquez pour éditer le format du texte-titre</a:t>
            </a:r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0" y="4970880"/>
            <a:ext cx="6857640" cy="175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0" y="-19440"/>
            <a:ext cx="6857640" cy="593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6130080" y="4970520"/>
            <a:ext cx="727560" cy="176400"/>
          </a:xfrm>
          <a:prstGeom prst="rect">
            <a:avLst/>
          </a:prstGeom>
          <a:solidFill>
            <a:srgbClr val="b1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4"/>
          <p:cNvSpPr/>
          <p:nvPr/>
        </p:nvSpPr>
        <p:spPr>
          <a:xfrm>
            <a:off x="0" y="-19440"/>
            <a:ext cx="727560" cy="587520"/>
          </a:xfrm>
          <a:prstGeom prst="rect">
            <a:avLst/>
          </a:prstGeom>
          <a:solidFill>
            <a:srgbClr val="c11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4" name="Picture 25" descr=""/>
          <p:cNvPicPr/>
          <p:nvPr/>
        </p:nvPicPr>
        <p:blipFill>
          <a:blip r:embed="rId2"/>
          <a:stretch/>
        </p:blipFill>
        <p:spPr>
          <a:xfrm>
            <a:off x="127080" y="168840"/>
            <a:ext cx="459000" cy="259560"/>
          </a:xfrm>
          <a:prstGeom prst="rect">
            <a:avLst/>
          </a:prstGeom>
          <a:ln>
            <a:noFill/>
          </a:ln>
        </p:spPr>
      </p:pic>
      <p:sp>
        <p:nvSpPr>
          <p:cNvPr id="205" name="CustomShape 5"/>
          <p:cNvSpPr/>
          <p:nvPr/>
        </p:nvSpPr>
        <p:spPr>
          <a:xfrm>
            <a:off x="4945320" y="4958280"/>
            <a:ext cx="118728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8c8c8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Date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6"/>
          <p:cNvSpPr/>
          <p:nvPr/>
        </p:nvSpPr>
        <p:spPr>
          <a:xfrm>
            <a:off x="72360" y="4924800"/>
            <a:ext cx="2568600" cy="1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7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Commissariat à l’énergie atomique et aux énergies alternatives</a:t>
            </a:r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Picture 1" descr=""/>
          <p:cNvPicPr/>
          <p:nvPr/>
        </p:nvPicPr>
        <p:blipFill>
          <a:blip r:embed="rId3"/>
          <a:stretch/>
        </p:blipFill>
        <p:spPr>
          <a:xfrm>
            <a:off x="0" y="-27000"/>
            <a:ext cx="6857640" cy="4515840"/>
          </a:xfrm>
          <a:prstGeom prst="rect">
            <a:avLst/>
          </a:prstGeom>
          <a:ln>
            <a:noFill/>
          </a:ln>
        </p:spPr>
      </p:pic>
      <p:sp>
        <p:nvSpPr>
          <p:cNvPr id="208" name="PlaceHolder 7"/>
          <p:cNvSpPr>
            <a:spLocks noGrp="1"/>
          </p:cNvSpPr>
          <p:nvPr>
            <p:ph type="sldNum"/>
          </p:nvPr>
        </p:nvSpPr>
        <p:spPr>
          <a:xfrm>
            <a:off x="6275880" y="5005080"/>
            <a:ext cx="470520" cy="107280"/>
          </a:xfrm>
          <a:prstGeom prst="rect">
            <a:avLst/>
          </a:prstGeom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C0D8F6A4-054C-4BFF-9B52-95D236FE3B42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9" name="PlaceHolder 8"/>
          <p:cNvSpPr>
            <a:spLocks noGrp="1"/>
          </p:cNvSpPr>
          <p:nvPr>
            <p:ph type="body"/>
          </p:nvPr>
        </p:nvSpPr>
        <p:spPr>
          <a:xfrm>
            <a:off x="749520" y="611280"/>
            <a:ext cx="3868560" cy="28450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f3f3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Cliquez sur l'icône pour ajouter une image</a:t>
            </a:r>
            <a:endParaRPr b="0" lang="en-US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0" name="CustomShape 9"/>
          <p:cNvSpPr/>
          <p:nvPr/>
        </p:nvSpPr>
        <p:spPr>
          <a:xfrm>
            <a:off x="0" y="4470840"/>
            <a:ext cx="6857640" cy="672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10"/>
          <p:cNvSpPr/>
          <p:nvPr/>
        </p:nvSpPr>
        <p:spPr>
          <a:xfrm>
            <a:off x="626040" y="4618440"/>
            <a:ext cx="58363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1100" spc="-1" strike="noStrike">
                <a:solidFill>
                  <a:srgbClr val="5c5c5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Commissariat à l’énergie atomique et aux énergies alternatives - </a:t>
            </a:r>
            <a:r>
              <a:rPr b="0" lang="fr-FR" sz="1100" spc="-1" strike="noStrike">
                <a:solidFill>
                  <a:srgbClr val="a5011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www.cea.fr</a:t>
            </a:r>
            <a:endParaRPr b="0" lang="fr-FR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11"/>
          <p:cNvSpPr>
            <a:spLocks noGrp="1"/>
          </p:cNvSpPr>
          <p:nvPr>
            <p:ph type="body"/>
          </p:nvPr>
        </p:nvSpPr>
        <p:spPr>
          <a:xfrm>
            <a:off x="634320" y="3601080"/>
            <a:ext cx="1203120" cy="2983320"/>
          </a:xfrm>
          <a:prstGeom prst="rect">
            <a:avLst/>
          </a:prstGeom>
        </p:spPr>
        <p:txBody>
          <a:bodyPr tIns="0" bIns="0"/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Partie 1</a:t>
            </a:r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3" name="PlaceHolder 12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3f3f3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Cliquez pour éditer le format du texte-titre</a:t>
            </a:r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0" y="4970880"/>
            <a:ext cx="6857640" cy="175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0" y="-19440"/>
            <a:ext cx="6857640" cy="593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6130080" y="4970520"/>
            <a:ext cx="727560" cy="176400"/>
          </a:xfrm>
          <a:prstGeom prst="rect">
            <a:avLst/>
          </a:prstGeom>
          <a:solidFill>
            <a:srgbClr val="b1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4"/>
          <p:cNvSpPr/>
          <p:nvPr/>
        </p:nvSpPr>
        <p:spPr>
          <a:xfrm>
            <a:off x="0" y="-19440"/>
            <a:ext cx="727560" cy="587520"/>
          </a:xfrm>
          <a:prstGeom prst="rect">
            <a:avLst/>
          </a:prstGeom>
          <a:solidFill>
            <a:srgbClr val="c11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4" name="Picture 25" descr=""/>
          <p:cNvPicPr/>
          <p:nvPr/>
        </p:nvPicPr>
        <p:blipFill>
          <a:blip r:embed="rId2"/>
          <a:stretch/>
        </p:blipFill>
        <p:spPr>
          <a:xfrm>
            <a:off x="127080" y="168840"/>
            <a:ext cx="459000" cy="259560"/>
          </a:xfrm>
          <a:prstGeom prst="rect">
            <a:avLst/>
          </a:prstGeom>
          <a:ln>
            <a:noFill/>
          </a:ln>
        </p:spPr>
      </p:pic>
      <p:sp>
        <p:nvSpPr>
          <p:cNvPr id="255" name="CustomShape 5"/>
          <p:cNvSpPr/>
          <p:nvPr/>
        </p:nvSpPr>
        <p:spPr>
          <a:xfrm>
            <a:off x="4945320" y="4958280"/>
            <a:ext cx="118728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8c8c8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Date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6"/>
          <p:cNvSpPr/>
          <p:nvPr/>
        </p:nvSpPr>
        <p:spPr>
          <a:xfrm>
            <a:off x="72360" y="4924800"/>
            <a:ext cx="2568600" cy="1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7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Commissariat à l’énergie atomique et aux énergies alternatives</a:t>
            </a:r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7"/>
          <p:cNvSpPr/>
          <p:nvPr/>
        </p:nvSpPr>
        <p:spPr>
          <a:xfrm>
            <a:off x="0" y="4470840"/>
            <a:ext cx="6857640" cy="672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8" name="Picture 1" descr=""/>
          <p:cNvPicPr/>
          <p:nvPr/>
        </p:nvPicPr>
        <p:blipFill>
          <a:blip r:embed="rId3"/>
          <a:stretch/>
        </p:blipFill>
        <p:spPr>
          <a:xfrm>
            <a:off x="0" y="-28080"/>
            <a:ext cx="6857640" cy="4498560"/>
          </a:xfrm>
          <a:prstGeom prst="rect">
            <a:avLst/>
          </a:prstGeom>
          <a:ln>
            <a:noFill/>
          </a:ln>
        </p:spPr>
      </p:pic>
      <p:sp>
        <p:nvSpPr>
          <p:cNvPr id="259" name="PlaceHolder 8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en-US" sz="2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Merci de votre attention</a:t>
            </a:r>
            <a:endParaRPr b="0" lang="en-US" sz="24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60" name="PlaceHolder 9"/>
          <p:cNvSpPr>
            <a:spLocks noGrp="1"/>
          </p:cNvSpPr>
          <p:nvPr>
            <p:ph type="body"/>
          </p:nvPr>
        </p:nvSpPr>
        <p:spPr>
          <a:xfrm>
            <a:off x="743760" y="3302640"/>
            <a:ext cx="5135760" cy="30747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1" lang="en-US" sz="700" spc="-1" strike="noStrike">
                <a:solidFill>
                  <a:srgbClr val="3f3f3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Crédits photos </a:t>
            </a:r>
            <a:r>
              <a:rPr b="0" lang="en-US" sz="700" spc="-1" strike="noStrike">
                <a:solidFill>
                  <a:srgbClr val="3f3f3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: XXXXXXXXXXX</a:t>
            </a:r>
            <a:endParaRPr b="0" lang="en-US" sz="7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1" name="PlaceHolder 10"/>
          <p:cNvSpPr>
            <a:spLocks noGrp="1"/>
          </p:cNvSpPr>
          <p:nvPr>
            <p:ph type="body"/>
          </p:nvPr>
        </p:nvSpPr>
        <p:spPr>
          <a:xfrm>
            <a:off x="2452320" y="2355120"/>
            <a:ext cx="3535200" cy="30747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Mise à jour XXXXXX 2019</a:t>
            </a:r>
            <a:endParaRPr b="0" lang="en-US" sz="14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2" name="CustomShape 11"/>
          <p:cNvSpPr/>
          <p:nvPr/>
        </p:nvSpPr>
        <p:spPr>
          <a:xfrm>
            <a:off x="626040" y="4618440"/>
            <a:ext cx="58363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1100" spc="-1" strike="noStrike">
                <a:solidFill>
                  <a:srgbClr val="5c5c5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Commissariat à l’énergie atomique et aux énergies alternatives - </a:t>
            </a:r>
            <a:r>
              <a:rPr b="0" lang="fr-FR" sz="1100" spc="-1" strike="noStrike">
                <a:solidFill>
                  <a:srgbClr val="a5011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www.cea.fr</a:t>
            </a:r>
            <a:endParaRPr b="0" lang="fr-FR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3" name="Picture 9" descr=""/>
          <p:cNvPicPr/>
          <p:nvPr/>
        </p:nvPicPr>
        <p:blipFill>
          <a:blip r:embed="rId4"/>
          <a:stretch/>
        </p:blipFill>
        <p:spPr>
          <a:xfrm>
            <a:off x="733680" y="1395720"/>
            <a:ext cx="1456200" cy="1188720"/>
          </a:xfrm>
          <a:prstGeom prst="rect">
            <a:avLst/>
          </a:prstGeom>
          <a:ln>
            <a:noFill/>
          </a:ln>
          <a:effectLst>
            <a:outerShdw algn="tl" blurRad="517525" dir="2700000" dist="38100" rotWithShape="0">
              <a:srgbClr val="000000">
                <a:alpha val="33000"/>
              </a:srgbClr>
            </a:outerShdw>
          </a:effectLst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0" y="4970880"/>
            <a:ext cx="6857640" cy="175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0" y="-19440"/>
            <a:ext cx="6857640" cy="593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6130080" y="4970520"/>
            <a:ext cx="727560" cy="176400"/>
          </a:xfrm>
          <a:prstGeom prst="rect">
            <a:avLst/>
          </a:prstGeom>
          <a:solidFill>
            <a:srgbClr val="b1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4"/>
          <p:cNvSpPr/>
          <p:nvPr/>
        </p:nvSpPr>
        <p:spPr>
          <a:xfrm>
            <a:off x="0" y="-19440"/>
            <a:ext cx="727560" cy="587520"/>
          </a:xfrm>
          <a:prstGeom prst="rect">
            <a:avLst/>
          </a:prstGeom>
          <a:solidFill>
            <a:srgbClr val="c11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4" name="Picture 25" descr=""/>
          <p:cNvPicPr/>
          <p:nvPr/>
        </p:nvPicPr>
        <p:blipFill>
          <a:blip r:embed="rId2"/>
          <a:stretch/>
        </p:blipFill>
        <p:spPr>
          <a:xfrm>
            <a:off x="127080" y="168840"/>
            <a:ext cx="459000" cy="259560"/>
          </a:xfrm>
          <a:prstGeom prst="rect">
            <a:avLst/>
          </a:prstGeom>
          <a:ln>
            <a:noFill/>
          </a:ln>
        </p:spPr>
      </p:pic>
      <p:sp>
        <p:nvSpPr>
          <p:cNvPr id="305" name="CustomShape 5"/>
          <p:cNvSpPr/>
          <p:nvPr/>
        </p:nvSpPr>
        <p:spPr>
          <a:xfrm>
            <a:off x="4945320" y="4958280"/>
            <a:ext cx="118728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8c8c8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Date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6"/>
          <p:cNvSpPr/>
          <p:nvPr/>
        </p:nvSpPr>
        <p:spPr>
          <a:xfrm>
            <a:off x="72360" y="4924800"/>
            <a:ext cx="2568600" cy="1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7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Commissariat à l’énergie atomique et aux énergies alternatives</a:t>
            </a:r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7"/>
          <p:cNvSpPr/>
          <p:nvPr/>
        </p:nvSpPr>
        <p:spPr>
          <a:xfrm>
            <a:off x="0" y="4470840"/>
            <a:ext cx="6857640" cy="672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8" name="Picture 8" descr=""/>
          <p:cNvPicPr/>
          <p:nvPr/>
        </p:nvPicPr>
        <p:blipFill>
          <a:blip r:embed="rId3"/>
          <a:stretch/>
        </p:blipFill>
        <p:spPr>
          <a:xfrm>
            <a:off x="0" y="-23040"/>
            <a:ext cx="6857640" cy="4498560"/>
          </a:xfrm>
          <a:prstGeom prst="rect">
            <a:avLst/>
          </a:prstGeom>
          <a:ln>
            <a:noFill/>
          </a:ln>
        </p:spPr>
      </p:pic>
      <p:pic>
        <p:nvPicPr>
          <p:cNvPr id="309" name="Picture 9" descr=""/>
          <p:cNvPicPr/>
          <p:nvPr/>
        </p:nvPicPr>
        <p:blipFill>
          <a:blip r:embed="rId4"/>
          <a:stretch/>
        </p:blipFill>
        <p:spPr>
          <a:xfrm>
            <a:off x="733680" y="1395720"/>
            <a:ext cx="1456200" cy="1188720"/>
          </a:xfrm>
          <a:prstGeom prst="rect">
            <a:avLst/>
          </a:prstGeom>
          <a:ln>
            <a:noFill/>
          </a:ln>
          <a:effectLst>
            <a:outerShdw algn="tl" blurRad="517525" dir="2700000" dist="38100" rotWithShape="0">
              <a:srgbClr val="000000">
                <a:alpha val="33000"/>
              </a:srgbClr>
            </a:outerShdw>
          </a:effectLst>
        </p:spPr>
      </p:pic>
      <p:sp>
        <p:nvSpPr>
          <p:cNvPr id="310" name="CustomShape 8"/>
          <p:cNvSpPr/>
          <p:nvPr/>
        </p:nvSpPr>
        <p:spPr>
          <a:xfrm>
            <a:off x="632520" y="2817720"/>
            <a:ext cx="5895000" cy="2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</a:pPr>
            <a:r>
              <a:rPr b="0" lang="fr-F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LA RECHERCHE À L’INDUSTRIE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PlaceHolder 9"/>
          <p:cNvSpPr>
            <a:spLocks noGrp="1"/>
          </p:cNvSpPr>
          <p:nvPr>
            <p:ph type="body"/>
          </p:nvPr>
        </p:nvSpPr>
        <p:spPr>
          <a:xfrm>
            <a:off x="632520" y="3345840"/>
            <a:ext cx="4929120" cy="30747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Annexes</a:t>
            </a:r>
            <a:endParaRPr b="0" lang="en-US" sz="24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2" name="CustomShape 10"/>
          <p:cNvSpPr/>
          <p:nvPr/>
        </p:nvSpPr>
        <p:spPr>
          <a:xfrm>
            <a:off x="626040" y="4618440"/>
            <a:ext cx="58363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1100" spc="-1" strike="noStrike">
                <a:solidFill>
                  <a:srgbClr val="5c5c5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Commissariat à l’énergie atomique et aux énergies alternatives - </a:t>
            </a:r>
            <a:r>
              <a:rPr b="0" lang="fr-FR" sz="1100" spc="-1" strike="noStrike">
                <a:solidFill>
                  <a:srgbClr val="a5011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www.cea.fr</a:t>
            </a:r>
            <a:endParaRPr b="0" lang="fr-FR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11"/>
          <p:cNvSpPr>
            <a:spLocks noGrp="1"/>
          </p:cNvSpPr>
          <p:nvPr>
            <p:ph type="body"/>
          </p:nvPr>
        </p:nvSpPr>
        <p:spPr>
          <a:xfrm>
            <a:off x="632520" y="3841560"/>
            <a:ext cx="2206080" cy="30747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LUNDI 18 MARS 2019</a:t>
            </a:r>
            <a:endParaRPr b="0" lang="en-US" sz="9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4" name="PlaceHolder 12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3f3f3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Cliquez pour éditer le format du texte-titre</a:t>
            </a:r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22.emf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4.emf"/><Relationship Id="rId2" Type="http://schemas.openxmlformats.org/officeDocument/2006/relationships/image" Target="../media/image25.emf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Shape 1"/>
          <p:cNvSpPr txBox="1"/>
          <p:nvPr/>
        </p:nvSpPr>
        <p:spPr>
          <a:xfrm>
            <a:off x="614880" y="3175560"/>
            <a:ext cx="4929120" cy="424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1" lang="fr-FR" sz="1600" spc="-1" strike="noStrike" u="sng">
                <a:solidFill>
                  <a:srgbClr val="2e75b5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Étude et évaluation de la structure de donnée SVDAG et ses variantes pour le RayTracing en visualisation </a:t>
            </a:r>
            <a:endParaRPr b="0" lang="fr-FR" sz="16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7" name="TextShape 2"/>
          <p:cNvSpPr txBox="1"/>
          <p:nvPr/>
        </p:nvSpPr>
        <p:spPr>
          <a:xfrm>
            <a:off x="632520" y="3841560"/>
            <a:ext cx="2206080" cy="216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indent="-324000">
              <a:lnSpc>
                <a:spcPct val="100000"/>
              </a:lnSpc>
              <a:spcBef>
                <a:spcPts val="181"/>
              </a:spcBef>
            </a:pPr>
            <a:r>
              <a:rPr b="0" lang="fr-FR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Antoine Roche – M1 CHPS</a:t>
            </a:r>
            <a:endParaRPr b="0" lang="fr-FR" sz="105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indent="-324000">
              <a:lnSpc>
                <a:spcPct val="100000"/>
              </a:lnSpc>
              <a:spcBef>
                <a:spcPts val="181"/>
              </a:spcBef>
            </a:pPr>
            <a:r>
              <a:rPr b="0" lang="fr-FR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Tuteur CEA : Jérôme Dubois</a:t>
            </a:r>
            <a:endParaRPr b="0" lang="fr-FR" sz="105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indent="-324000">
              <a:lnSpc>
                <a:spcPct val="100000"/>
              </a:lnSpc>
              <a:spcBef>
                <a:spcPts val="181"/>
              </a:spcBef>
            </a:pPr>
            <a:r>
              <a:rPr b="0" lang="fr-FR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Tuteur enseignant : Michael Krajecki</a:t>
            </a:r>
            <a:endParaRPr b="0" lang="fr-FR" sz="105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8" name="TextShape 3"/>
          <p:cNvSpPr txBox="1"/>
          <p:nvPr/>
        </p:nvSpPr>
        <p:spPr>
          <a:xfrm>
            <a:off x="3960000" y="4011480"/>
            <a:ext cx="2448000" cy="596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08/04/19 – 30/08/19</a:t>
            </a:r>
            <a:endParaRPr b="0" lang="fr-FR" sz="1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830520" y="150480"/>
            <a:ext cx="6171840" cy="277560"/>
          </a:xfrm>
          <a:prstGeom prst="rect">
            <a:avLst/>
          </a:prstGeom>
          <a:noFill/>
          <a:ln>
            <a:noFill/>
          </a:ln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Travail réalisé – performances svdag</a:t>
            </a:r>
            <a:endParaRPr b="1" lang="fr-FR" sz="1600" spc="-1" strike="noStrike" cap="all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7" name="TextShape 2"/>
          <p:cNvSpPr txBox="1"/>
          <p:nvPr/>
        </p:nvSpPr>
        <p:spPr>
          <a:xfrm>
            <a:off x="6275880" y="5005080"/>
            <a:ext cx="470520" cy="10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625DE8AA-1962-42B7-A1D1-B2D1E9F4D974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18" name="" descr=""/>
          <p:cNvPicPr/>
          <p:nvPr/>
        </p:nvPicPr>
        <p:blipFill>
          <a:blip r:embed="rId1"/>
          <a:stretch/>
        </p:blipFill>
        <p:spPr>
          <a:xfrm>
            <a:off x="1440000" y="698400"/>
            <a:ext cx="5256000" cy="2132640"/>
          </a:xfrm>
          <a:prstGeom prst="rect">
            <a:avLst/>
          </a:prstGeom>
          <a:ln>
            <a:noFill/>
          </a:ln>
        </p:spPr>
      </p:pic>
      <p:pic>
        <p:nvPicPr>
          <p:cNvPr id="419" name="" descr=""/>
          <p:cNvPicPr/>
          <p:nvPr/>
        </p:nvPicPr>
        <p:blipFill>
          <a:blip r:embed="rId2"/>
          <a:stretch/>
        </p:blipFill>
        <p:spPr>
          <a:xfrm>
            <a:off x="145440" y="792000"/>
            <a:ext cx="1294560" cy="3384000"/>
          </a:xfrm>
          <a:prstGeom prst="rect">
            <a:avLst/>
          </a:prstGeom>
          <a:ln>
            <a:noFill/>
          </a:ln>
        </p:spPr>
      </p:pic>
      <p:sp>
        <p:nvSpPr>
          <p:cNvPr id="420" name="TextShape 3"/>
          <p:cNvSpPr txBox="1"/>
          <p:nvPr/>
        </p:nvSpPr>
        <p:spPr>
          <a:xfrm>
            <a:off x="360000" y="4176360"/>
            <a:ext cx="792000" cy="21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9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Hairball</a:t>
            </a:r>
            <a:endParaRPr b="0" lang="fr-FR" sz="9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1" name="" descr=""/>
          <p:cNvPicPr/>
          <p:nvPr/>
        </p:nvPicPr>
        <p:blipFill>
          <a:blip r:embed="rId3"/>
          <a:stretch/>
        </p:blipFill>
        <p:spPr>
          <a:xfrm>
            <a:off x="5184000" y="2808000"/>
            <a:ext cx="1469520" cy="2160000"/>
          </a:xfrm>
          <a:prstGeom prst="rect">
            <a:avLst/>
          </a:prstGeom>
          <a:ln>
            <a:noFill/>
          </a:ln>
        </p:spPr>
      </p:pic>
      <p:pic>
        <p:nvPicPr>
          <p:cNvPr id="422" name="" descr=""/>
          <p:cNvPicPr/>
          <p:nvPr/>
        </p:nvPicPr>
        <p:blipFill>
          <a:blip r:embed="rId4"/>
          <a:stretch/>
        </p:blipFill>
        <p:spPr>
          <a:xfrm>
            <a:off x="1080000" y="3706560"/>
            <a:ext cx="1159560" cy="1189440"/>
          </a:xfrm>
          <a:prstGeom prst="rect">
            <a:avLst/>
          </a:prstGeom>
          <a:ln>
            <a:noFill/>
          </a:ln>
        </p:spPr>
      </p:pic>
      <p:sp>
        <p:nvSpPr>
          <p:cNvPr id="423" name="Line 4"/>
          <p:cNvSpPr/>
          <p:nvPr/>
        </p:nvSpPr>
        <p:spPr>
          <a:xfrm>
            <a:off x="2088000" y="1512000"/>
            <a:ext cx="576000" cy="0"/>
          </a:xfrm>
          <a:prstGeom prst="line">
            <a:avLst/>
          </a:prstGeom>
          <a:ln w="29160">
            <a:solidFill>
              <a:srgbClr val="7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Line 5"/>
          <p:cNvSpPr/>
          <p:nvPr/>
        </p:nvSpPr>
        <p:spPr>
          <a:xfrm>
            <a:off x="2084400" y="1669320"/>
            <a:ext cx="648000" cy="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Line 6"/>
          <p:cNvSpPr/>
          <p:nvPr/>
        </p:nvSpPr>
        <p:spPr>
          <a:xfrm>
            <a:off x="2117160" y="2778840"/>
            <a:ext cx="524880" cy="1080"/>
          </a:xfrm>
          <a:prstGeom prst="line">
            <a:avLst/>
          </a:prstGeom>
          <a:ln w="29160">
            <a:solidFill>
              <a:srgbClr val="7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Line 7"/>
          <p:cNvSpPr/>
          <p:nvPr/>
        </p:nvSpPr>
        <p:spPr>
          <a:xfrm>
            <a:off x="2078280" y="2621880"/>
            <a:ext cx="648000" cy="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8"/>
          <p:cNvSpPr/>
          <p:nvPr/>
        </p:nvSpPr>
        <p:spPr>
          <a:xfrm>
            <a:off x="2952000" y="2664000"/>
            <a:ext cx="1368000" cy="408960"/>
          </a:xfrm>
          <a:custGeom>
            <a:avLst/>
            <a:gdLst/>
            <a:ahLst/>
            <a:rect l="0" t="0" r="r" b="b"/>
            <a:pathLst>
              <a:path w="4249" h="657">
                <a:moveTo>
                  <a:pt x="671" y="165"/>
                </a:moveTo>
                <a:lnTo>
                  <a:pt x="686" y="190"/>
                </a:lnTo>
                <a:lnTo>
                  <a:pt x="705" y="215"/>
                </a:lnTo>
                <a:lnTo>
                  <a:pt x="728" y="239"/>
                </a:lnTo>
                <a:lnTo>
                  <a:pt x="756" y="263"/>
                </a:lnTo>
                <a:lnTo>
                  <a:pt x="787" y="287"/>
                </a:lnTo>
                <a:lnTo>
                  <a:pt x="822" y="310"/>
                </a:lnTo>
                <a:lnTo>
                  <a:pt x="861" y="332"/>
                </a:lnTo>
                <a:lnTo>
                  <a:pt x="904" y="354"/>
                </a:lnTo>
                <a:lnTo>
                  <a:pt x="950" y="376"/>
                </a:lnTo>
                <a:lnTo>
                  <a:pt x="1000" y="396"/>
                </a:lnTo>
                <a:lnTo>
                  <a:pt x="1053" y="416"/>
                </a:lnTo>
                <a:lnTo>
                  <a:pt x="1110" y="435"/>
                </a:lnTo>
                <a:lnTo>
                  <a:pt x="1169" y="453"/>
                </a:lnTo>
                <a:lnTo>
                  <a:pt x="1232" y="470"/>
                </a:lnTo>
                <a:lnTo>
                  <a:pt x="1297" y="486"/>
                </a:lnTo>
                <a:lnTo>
                  <a:pt x="1365" y="501"/>
                </a:lnTo>
                <a:lnTo>
                  <a:pt x="1436" y="515"/>
                </a:lnTo>
                <a:lnTo>
                  <a:pt x="1508" y="529"/>
                </a:lnTo>
                <a:lnTo>
                  <a:pt x="1583" y="541"/>
                </a:lnTo>
                <a:lnTo>
                  <a:pt x="1660" y="551"/>
                </a:lnTo>
                <a:lnTo>
                  <a:pt x="1738" y="561"/>
                </a:lnTo>
                <a:lnTo>
                  <a:pt x="1818" y="570"/>
                </a:lnTo>
                <a:lnTo>
                  <a:pt x="1899" y="577"/>
                </a:lnTo>
                <a:lnTo>
                  <a:pt x="1981" y="583"/>
                </a:lnTo>
                <a:lnTo>
                  <a:pt x="2065" y="588"/>
                </a:lnTo>
                <a:lnTo>
                  <a:pt x="2149" y="591"/>
                </a:lnTo>
                <a:lnTo>
                  <a:pt x="2233" y="594"/>
                </a:lnTo>
                <a:lnTo>
                  <a:pt x="2318" y="595"/>
                </a:lnTo>
                <a:lnTo>
                  <a:pt x="2403" y="595"/>
                </a:lnTo>
                <a:lnTo>
                  <a:pt x="2487" y="593"/>
                </a:lnTo>
                <a:lnTo>
                  <a:pt x="2572" y="591"/>
                </a:lnTo>
                <a:lnTo>
                  <a:pt x="2655" y="587"/>
                </a:lnTo>
                <a:lnTo>
                  <a:pt x="2738" y="581"/>
                </a:lnTo>
                <a:lnTo>
                  <a:pt x="2820" y="575"/>
                </a:lnTo>
                <a:lnTo>
                  <a:pt x="2901" y="567"/>
                </a:lnTo>
                <a:lnTo>
                  <a:pt x="2981" y="558"/>
                </a:lnTo>
                <a:lnTo>
                  <a:pt x="3059" y="548"/>
                </a:lnTo>
                <a:lnTo>
                  <a:pt x="3135" y="537"/>
                </a:lnTo>
                <a:lnTo>
                  <a:pt x="3209" y="525"/>
                </a:lnTo>
                <a:lnTo>
                  <a:pt x="3281" y="511"/>
                </a:lnTo>
                <a:lnTo>
                  <a:pt x="3351" y="497"/>
                </a:lnTo>
                <a:lnTo>
                  <a:pt x="3418" y="482"/>
                </a:lnTo>
                <a:lnTo>
                  <a:pt x="3482" y="465"/>
                </a:lnTo>
                <a:lnTo>
                  <a:pt x="3544" y="448"/>
                </a:lnTo>
                <a:lnTo>
                  <a:pt x="3603" y="429"/>
                </a:lnTo>
                <a:lnTo>
                  <a:pt x="3658" y="410"/>
                </a:lnTo>
                <a:lnTo>
                  <a:pt x="3710" y="390"/>
                </a:lnTo>
                <a:lnTo>
                  <a:pt x="3759" y="370"/>
                </a:lnTo>
                <a:lnTo>
                  <a:pt x="3805" y="348"/>
                </a:lnTo>
                <a:lnTo>
                  <a:pt x="3846" y="326"/>
                </a:lnTo>
                <a:lnTo>
                  <a:pt x="3884" y="303"/>
                </a:lnTo>
                <a:lnTo>
                  <a:pt x="3918" y="280"/>
                </a:lnTo>
                <a:lnTo>
                  <a:pt x="3949" y="256"/>
                </a:lnTo>
                <a:lnTo>
                  <a:pt x="3975" y="232"/>
                </a:lnTo>
                <a:lnTo>
                  <a:pt x="3997" y="208"/>
                </a:lnTo>
                <a:lnTo>
                  <a:pt x="4015" y="183"/>
                </a:lnTo>
                <a:lnTo>
                  <a:pt x="4029" y="158"/>
                </a:lnTo>
                <a:lnTo>
                  <a:pt x="4038" y="133"/>
                </a:lnTo>
                <a:lnTo>
                  <a:pt x="4044" y="108"/>
                </a:lnTo>
                <a:lnTo>
                  <a:pt x="4045" y="82"/>
                </a:lnTo>
                <a:lnTo>
                  <a:pt x="4248" y="82"/>
                </a:lnTo>
                <a:lnTo>
                  <a:pt x="4247" y="110"/>
                </a:lnTo>
                <a:lnTo>
                  <a:pt x="4240" y="139"/>
                </a:lnTo>
                <a:lnTo>
                  <a:pt x="4230" y="167"/>
                </a:lnTo>
                <a:lnTo>
                  <a:pt x="4214" y="195"/>
                </a:lnTo>
                <a:lnTo>
                  <a:pt x="4194" y="223"/>
                </a:lnTo>
                <a:lnTo>
                  <a:pt x="4169" y="250"/>
                </a:lnTo>
                <a:lnTo>
                  <a:pt x="4140" y="277"/>
                </a:lnTo>
                <a:lnTo>
                  <a:pt x="4106" y="304"/>
                </a:lnTo>
                <a:lnTo>
                  <a:pt x="4068" y="330"/>
                </a:lnTo>
                <a:lnTo>
                  <a:pt x="4025" y="355"/>
                </a:lnTo>
                <a:lnTo>
                  <a:pt x="3978" y="380"/>
                </a:lnTo>
                <a:lnTo>
                  <a:pt x="3928" y="404"/>
                </a:lnTo>
                <a:lnTo>
                  <a:pt x="3873" y="427"/>
                </a:lnTo>
                <a:lnTo>
                  <a:pt x="3814" y="449"/>
                </a:lnTo>
                <a:lnTo>
                  <a:pt x="3752" y="471"/>
                </a:lnTo>
                <a:lnTo>
                  <a:pt x="3687" y="491"/>
                </a:lnTo>
                <a:lnTo>
                  <a:pt x="3618" y="511"/>
                </a:lnTo>
                <a:lnTo>
                  <a:pt x="3545" y="529"/>
                </a:lnTo>
                <a:lnTo>
                  <a:pt x="3470" y="546"/>
                </a:lnTo>
                <a:lnTo>
                  <a:pt x="3392" y="563"/>
                </a:lnTo>
                <a:lnTo>
                  <a:pt x="3312" y="578"/>
                </a:lnTo>
                <a:lnTo>
                  <a:pt x="3229" y="591"/>
                </a:lnTo>
                <a:lnTo>
                  <a:pt x="3143" y="604"/>
                </a:lnTo>
                <a:lnTo>
                  <a:pt x="3056" y="615"/>
                </a:lnTo>
                <a:lnTo>
                  <a:pt x="2967" y="625"/>
                </a:lnTo>
                <a:lnTo>
                  <a:pt x="2877" y="634"/>
                </a:lnTo>
                <a:lnTo>
                  <a:pt x="2785" y="641"/>
                </a:lnTo>
                <a:lnTo>
                  <a:pt x="2692" y="647"/>
                </a:lnTo>
                <a:lnTo>
                  <a:pt x="2598" y="651"/>
                </a:lnTo>
                <a:lnTo>
                  <a:pt x="2504" y="654"/>
                </a:lnTo>
                <a:lnTo>
                  <a:pt x="2409" y="656"/>
                </a:lnTo>
                <a:lnTo>
                  <a:pt x="2314" y="656"/>
                </a:lnTo>
                <a:lnTo>
                  <a:pt x="2219" y="655"/>
                </a:lnTo>
                <a:lnTo>
                  <a:pt x="2125" y="652"/>
                </a:lnTo>
                <a:lnTo>
                  <a:pt x="2031" y="648"/>
                </a:lnTo>
                <a:lnTo>
                  <a:pt x="1938" y="643"/>
                </a:lnTo>
                <a:lnTo>
                  <a:pt x="1845" y="636"/>
                </a:lnTo>
                <a:lnTo>
                  <a:pt x="1755" y="628"/>
                </a:lnTo>
                <a:lnTo>
                  <a:pt x="1665" y="618"/>
                </a:lnTo>
                <a:lnTo>
                  <a:pt x="1577" y="607"/>
                </a:lnTo>
                <a:lnTo>
                  <a:pt x="1492" y="595"/>
                </a:lnTo>
                <a:lnTo>
                  <a:pt x="1408" y="582"/>
                </a:lnTo>
                <a:lnTo>
                  <a:pt x="1327" y="567"/>
                </a:lnTo>
                <a:lnTo>
                  <a:pt x="1248" y="551"/>
                </a:lnTo>
                <a:lnTo>
                  <a:pt x="1172" y="534"/>
                </a:lnTo>
                <a:lnTo>
                  <a:pt x="1099" y="516"/>
                </a:lnTo>
                <a:lnTo>
                  <a:pt x="1029" y="497"/>
                </a:lnTo>
                <a:lnTo>
                  <a:pt x="962" y="477"/>
                </a:lnTo>
                <a:lnTo>
                  <a:pt x="899" y="455"/>
                </a:lnTo>
                <a:lnTo>
                  <a:pt x="839" y="433"/>
                </a:lnTo>
                <a:lnTo>
                  <a:pt x="784" y="410"/>
                </a:lnTo>
                <a:lnTo>
                  <a:pt x="732" y="387"/>
                </a:lnTo>
                <a:lnTo>
                  <a:pt x="684" y="362"/>
                </a:lnTo>
                <a:lnTo>
                  <a:pt x="640" y="337"/>
                </a:lnTo>
                <a:lnTo>
                  <a:pt x="601" y="311"/>
                </a:lnTo>
                <a:lnTo>
                  <a:pt x="566" y="285"/>
                </a:lnTo>
                <a:lnTo>
                  <a:pt x="535" y="258"/>
                </a:lnTo>
                <a:lnTo>
                  <a:pt x="509" y="231"/>
                </a:lnTo>
                <a:lnTo>
                  <a:pt x="487" y="203"/>
                </a:lnTo>
                <a:lnTo>
                  <a:pt x="470" y="175"/>
                </a:lnTo>
                <a:lnTo>
                  <a:pt x="0" y="197"/>
                </a:lnTo>
                <a:lnTo>
                  <a:pt x="482" y="0"/>
                </a:lnTo>
                <a:lnTo>
                  <a:pt x="1141" y="144"/>
                </a:lnTo>
                <a:lnTo>
                  <a:pt x="671" y="165"/>
                </a:lnTo>
              </a:path>
            </a:pathLst>
          </a:custGeom>
          <a:solidFill>
            <a:srgbClr val="767171"/>
          </a:solidFill>
          <a:ln w="6480">
            <a:solidFill>
              <a:srgbClr val="76717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TextShape 9"/>
          <p:cNvSpPr txBox="1"/>
          <p:nvPr/>
        </p:nvSpPr>
        <p:spPr>
          <a:xfrm>
            <a:off x="3384000" y="3096000"/>
            <a:ext cx="1080000" cy="317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10x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29" name="" descr=""/>
          <p:cNvPicPr/>
          <p:nvPr/>
        </p:nvPicPr>
        <p:blipFill>
          <a:blip r:embed="rId5"/>
          <a:stretch/>
        </p:blipFill>
        <p:spPr>
          <a:xfrm>
            <a:off x="2520000" y="3800520"/>
            <a:ext cx="1008000" cy="1023480"/>
          </a:xfrm>
          <a:prstGeom prst="rect">
            <a:avLst/>
          </a:prstGeom>
          <a:ln>
            <a:noFill/>
          </a:ln>
        </p:spPr>
      </p:pic>
      <p:pic>
        <p:nvPicPr>
          <p:cNvPr id="430" name="" descr=""/>
          <p:cNvPicPr/>
          <p:nvPr/>
        </p:nvPicPr>
        <p:blipFill>
          <a:blip r:embed="rId6"/>
          <a:stretch/>
        </p:blipFill>
        <p:spPr>
          <a:xfrm>
            <a:off x="3747600" y="3744000"/>
            <a:ext cx="1364400" cy="108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>
                <p:childTnLst>
                  <p:par>
                    <p:cTn id="53" fill="freeze">
                      <p:stCondLst>
                        <p:cond delay="indefinite"/>
                      </p:stCondLst>
                      <p:childTnLst>
                        <p:par>
                          <p:cTn id="54" fill="freeze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freeze">
                      <p:stCondLst>
                        <p:cond delay="indefinite"/>
                      </p:stCondLst>
                      <p:childTnLst>
                        <p:par>
                          <p:cTn id="64" fill="freeze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830520" y="150480"/>
            <a:ext cx="6171840" cy="277560"/>
          </a:xfrm>
          <a:prstGeom prst="rect">
            <a:avLst/>
          </a:prstGeom>
          <a:noFill/>
          <a:ln>
            <a:noFill/>
          </a:ln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Travail réalisé – images obtenues</a:t>
            </a:r>
            <a:endParaRPr b="1" lang="fr-FR" sz="1600" spc="-1" strike="noStrike" cap="all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2" name="TextShape 2"/>
          <p:cNvSpPr txBox="1"/>
          <p:nvPr/>
        </p:nvSpPr>
        <p:spPr>
          <a:xfrm>
            <a:off x="6275880" y="5005080"/>
            <a:ext cx="470520" cy="10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5507DEEF-AE23-4A28-848F-EFAA8C2E3A93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33" name="" descr=""/>
          <p:cNvPicPr/>
          <p:nvPr/>
        </p:nvPicPr>
        <p:blipFill>
          <a:blip r:embed="rId1"/>
          <a:stretch/>
        </p:blipFill>
        <p:spPr>
          <a:xfrm>
            <a:off x="2912400" y="2088000"/>
            <a:ext cx="3945600" cy="2880000"/>
          </a:xfrm>
          <a:prstGeom prst="rect">
            <a:avLst/>
          </a:prstGeom>
          <a:ln>
            <a:noFill/>
          </a:ln>
        </p:spPr>
      </p:pic>
      <p:pic>
        <p:nvPicPr>
          <p:cNvPr id="434" name="" descr=""/>
          <p:cNvPicPr/>
          <p:nvPr/>
        </p:nvPicPr>
        <p:blipFill>
          <a:blip r:embed="rId2"/>
          <a:stretch/>
        </p:blipFill>
        <p:spPr>
          <a:xfrm>
            <a:off x="0" y="1026000"/>
            <a:ext cx="5112000" cy="3942000"/>
          </a:xfrm>
          <a:prstGeom prst="rect">
            <a:avLst/>
          </a:prstGeom>
          <a:ln>
            <a:noFill/>
          </a:ln>
        </p:spPr>
      </p:pic>
      <p:sp>
        <p:nvSpPr>
          <p:cNvPr id="435" name="TextShape 3"/>
          <p:cNvSpPr txBox="1"/>
          <p:nvPr/>
        </p:nvSpPr>
        <p:spPr>
          <a:xfrm>
            <a:off x="5328000" y="3055320"/>
            <a:ext cx="1440000" cy="54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Bunny : 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Tête 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détaillée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6" name="TextShape 4"/>
          <p:cNvSpPr txBox="1"/>
          <p:nvPr/>
        </p:nvSpPr>
        <p:spPr>
          <a:xfrm>
            <a:off x="72000" y="2304000"/>
            <a:ext cx="2088000" cy="1680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Lucy :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Détails plus grossiers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>
                <p:childTnLst>
                  <p:par>
                    <p:cTn id="71" fill="freeze">
                      <p:stCondLst>
                        <p:cond delay="indefinite"/>
                      </p:stCondLst>
                      <p:childTnLst>
                        <p:par>
                          <p:cTn id="72" fill="freeze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extShape 1"/>
          <p:cNvSpPr txBox="1"/>
          <p:nvPr/>
        </p:nvSpPr>
        <p:spPr>
          <a:xfrm>
            <a:off x="830520" y="150480"/>
            <a:ext cx="6171840" cy="277560"/>
          </a:xfrm>
          <a:prstGeom prst="rect">
            <a:avLst/>
          </a:prstGeom>
          <a:noFill/>
          <a:ln>
            <a:noFill/>
          </a:ln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Expérience – collaboration et contribution</a:t>
            </a:r>
            <a:endParaRPr b="1" lang="fr-FR" sz="1600" spc="-1" strike="noStrike" cap="all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8" name="TextShape 2"/>
          <p:cNvSpPr txBox="1"/>
          <p:nvPr/>
        </p:nvSpPr>
        <p:spPr>
          <a:xfrm>
            <a:off x="6275880" y="5005080"/>
            <a:ext cx="470520" cy="10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25073D7C-DE1C-45FB-B4D9-6C0E3978AB8A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9" name="TextShape 3"/>
          <p:cNvSpPr txBox="1"/>
          <p:nvPr/>
        </p:nvSpPr>
        <p:spPr>
          <a:xfrm>
            <a:off x="504000" y="1642680"/>
            <a:ext cx="5472000" cy="2816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Université technique de Chalmers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CEA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/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/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Journée Visu 2019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1"/>
          <a:stretch/>
        </p:blipFill>
        <p:spPr>
          <a:xfrm>
            <a:off x="3960000" y="848520"/>
            <a:ext cx="1872000" cy="1671480"/>
          </a:xfrm>
          <a:prstGeom prst="rect">
            <a:avLst/>
          </a:prstGeom>
          <a:ln>
            <a:noFill/>
          </a:ln>
        </p:spPr>
      </p:pic>
      <p:pic>
        <p:nvPicPr>
          <p:cNvPr id="441" name="" descr=""/>
          <p:cNvPicPr/>
          <p:nvPr/>
        </p:nvPicPr>
        <p:blipFill>
          <a:blip r:embed="rId2"/>
          <a:stretch/>
        </p:blipFill>
        <p:spPr>
          <a:xfrm>
            <a:off x="696600" y="2376000"/>
            <a:ext cx="1679400" cy="136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Shape 1"/>
          <p:cNvSpPr txBox="1"/>
          <p:nvPr/>
        </p:nvSpPr>
        <p:spPr>
          <a:xfrm>
            <a:off x="830520" y="150480"/>
            <a:ext cx="6171840" cy="277560"/>
          </a:xfrm>
          <a:prstGeom prst="rect">
            <a:avLst/>
          </a:prstGeom>
          <a:noFill/>
          <a:ln>
            <a:noFill/>
          </a:ln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Expérience – Problemes rencontres</a:t>
            </a:r>
            <a:endParaRPr b="1" lang="fr-FR" sz="1600" spc="-1" strike="noStrike" cap="all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43" name="TextShape 2"/>
          <p:cNvSpPr txBox="1"/>
          <p:nvPr/>
        </p:nvSpPr>
        <p:spPr>
          <a:xfrm>
            <a:off x="6275880" y="5005080"/>
            <a:ext cx="470520" cy="10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BDE6D735-1C84-427D-BA3C-1D2AF047E55D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4" name="TextShape 3"/>
          <p:cNvSpPr txBox="1"/>
          <p:nvPr/>
        </p:nvSpPr>
        <p:spPr>
          <a:xfrm>
            <a:off x="936000" y="1775520"/>
            <a:ext cx="5472000" cy="1680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Installations :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Proxy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VTK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SVDAG : 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Compatiblité Windows – Linux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Pas de documentation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830520" y="150480"/>
            <a:ext cx="6171840" cy="277560"/>
          </a:xfrm>
          <a:prstGeom prst="rect">
            <a:avLst/>
          </a:prstGeom>
          <a:noFill/>
          <a:ln>
            <a:noFill/>
          </a:ln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Travaux futurs</a:t>
            </a:r>
            <a:endParaRPr b="1" lang="fr-FR" sz="1600" spc="-1" strike="noStrike" cap="all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46" name="TextShape 2"/>
          <p:cNvSpPr txBox="1"/>
          <p:nvPr/>
        </p:nvSpPr>
        <p:spPr>
          <a:xfrm>
            <a:off x="6275880" y="5005080"/>
            <a:ext cx="470520" cy="10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2B700A2A-F1C6-4C65-8B43-7BC00097145A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7" name="TextShape 3"/>
          <p:cNvSpPr txBox="1"/>
          <p:nvPr/>
        </p:nvSpPr>
        <p:spPr>
          <a:xfrm>
            <a:off x="792000" y="1327320"/>
            <a:ext cx="5472000" cy="54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Maitrise du HTG avec VTK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Convertisseur HTG → SVDAG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48" name="" descr=""/>
          <p:cNvPicPr/>
          <p:nvPr/>
        </p:nvPicPr>
        <p:blipFill>
          <a:blip r:embed="rId1"/>
          <a:stretch/>
        </p:blipFill>
        <p:spPr>
          <a:xfrm>
            <a:off x="3960000" y="1099080"/>
            <a:ext cx="1979640" cy="1060920"/>
          </a:xfrm>
          <a:prstGeom prst="rect">
            <a:avLst/>
          </a:prstGeom>
          <a:ln>
            <a:noFill/>
          </a:ln>
        </p:spPr>
      </p:pic>
      <p:pic>
        <p:nvPicPr>
          <p:cNvPr id="449" name="Image 7" descr=""/>
          <p:cNvPicPr/>
          <p:nvPr/>
        </p:nvPicPr>
        <p:blipFill>
          <a:blip r:embed="rId2"/>
          <a:stretch/>
        </p:blipFill>
        <p:spPr>
          <a:xfrm>
            <a:off x="612720" y="2962080"/>
            <a:ext cx="2411280" cy="1357920"/>
          </a:xfrm>
          <a:prstGeom prst="rect">
            <a:avLst/>
          </a:prstGeom>
          <a:ln>
            <a:noFill/>
          </a:ln>
        </p:spPr>
      </p:pic>
      <p:sp>
        <p:nvSpPr>
          <p:cNvPr id="450" name="TextShape 4"/>
          <p:cNvSpPr txBox="1"/>
          <p:nvPr/>
        </p:nvSpPr>
        <p:spPr>
          <a:xfrm>
            <a:off x="3528000" y="3291480"/>
            <a:ext cx="2664000" cy="54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Tests sur des jeux de données plus riches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830520" y="150480"/>
            <a:ext cx="6171840" cy="277560"/>
          </a:xfrm>
          <a:prstGeom prst="rect">
            <a:avLst/>
          </a:prstGeom>
          <a:noFill/>
          <a:ln>
            <a:noFill/>
          </a:ln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Conclusion</a:t>
            </a:r>
            <a:endParaRPr b="1" lang="fr-FR" sz="1600" spc="-1" strike="noStrike" cap="all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2" name="TextShape 2"/>
          <p:cNvSpPr txBox="1"/>
          <p:nvPr/>
        </p:nvSpPr>
        <p:spPr>
          <a:xfrm>
            <a:off x="6275880" y="5005080"/>
            <a:ext cx="470520" cy="10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B5672260-0944-4C86-B11E-A35BE6D62AF0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3" name="TextShape 3"/>
          <p:cNvSpPr txBox="1"/>
          <p:nvPr/>
        </p:nvSpPr>
        <p:spPr>
          <a:xfrm>
            <a:off x="576000" y="1728000"/>
            <a:ext cx="5544000" cy="213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Projet demandant beaucoup de recherche</a:t>
            </a:r>
            <a:endParaRPr b="0" lang="fr-FR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fr-FR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Domaine nouveau pour moi</a:t>
            </a:r>
            <a:endParaRPr b="0" lang="fr-FR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fr-FR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Difficultés liées à un environnement sécurisé</a:t>
            </a:r>
            <a:endParaRPr b="0" lang="fr-FR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fr-FR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Résultats encourageants</a:t>
            </a:r>
            <a:endParaRPr b="0" lang="fr-FR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fr-FR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Beaucoup d’expérience apportée</a:t>
            </a:r>
            <a:endParaRPr b="0" lang="fr-FR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extShape 1"/>
          <p:cNvSpPr txBox="1"/>
          <p:nvPr/>
        </p:nvSpPr>
        <p:spPr>
          <a:xfrm>
            <a:off x="830520" y="150480"/>
            <a:ext cx="6171840" cy="277560"/>
          </a:xfrm>
          <a:prstGeom prst="rect">
            <a:avLst/>
          </a:prstGeom>
          <a:noFill/>
          <a:ln>
            <a:noFill/>
          </a:ln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Bibliographie</a:t>
            </a:r>
            <a:endParaRPr b="1" lang="fr-FR" sz="1600" spc="-1" strike="noStrike" cap="all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5" name="TextShape 2"/>
          <p:cNvSpPr txBox="1"/>
          <p:nvPr/>
        </p:nvSpPr>
        <p:spPr>
          <a:xfrm>
            <a:off x="6275880" y="5005080"/>
            <a:ext cx="470520" cy="10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B5EFF236-1301-4F45-9694-94C9945DD8DB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6" name="TextShape 3"/>
          <p:cNvSpPr txBox="1"/>
          <p:nvPr/>
        </p:nvSpPr>
        <p:spPr>
          <a:xfrm>
            <a:off x="504000" y="1228680"/>
            <a:ext cx="6048000" cy="2990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Massimiliano Guarrasi. An introduction to adaptive mesh refinement (amr) : Numerical methods and tools, 2015.</a:t>
            </a: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Viktor Kämpe. Sparse Voxel DAGs. PhD thesis, Chalmers University of Technology, 2016.</a:t>
            </a: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Viktor Kämpe, Erik Sintorn, and Ulf Assarsson. High resolution sparse voxel dags.</a:t>
            </a: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ACM Transactions on Graphics, 32(4), 2013. SIGGRAPH 2013.</a:t>
            </a: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Samuli Laine and Tero Karras. Efficient sparse voxel octrees. In Proceedings of ACM</a:t>
            </a: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SIGGRAPH 2010 Symposium on Interactive 3D Graphics and Games, 2010.</a:t>
            </a: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Samuli Laine and Tero Karras. Efficient sparse voxel octrees – analysis, extensions,</a:t>
            </a: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 implementation. NVIDIA Technical Report NVR-2010-001, NVIDIA Corporation,</a:t>
            </a: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February 2010.</a:t>
            </a: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Jeroen Baert - Out-of-core svo builder </a:t>
            </a: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https://github.com/Forceflow/ooc_svo_builder</a:t>
            </a: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Dan Dolonius - Dag-example https://github.com/gegoggigog/DAG-example</a:t>
            </a: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TextShape 1"/>
          <p:cNvSpPr txBox="1"/>
          <p:nvPr/>
        </p:nvSpPr>
        <p:spPr>
          <a:xfrm>
            <a:off x="2452320" y="1711440"/>
            <a:ext cx="3811680" cy="461160"/>
          </a:xfrm>
          <a:prstGeom prst="rect">
            <a:avLst/>
          </a:prstGeom>
          <a:noFill/>
          <a:ln>
            <a:noFill/>
          </a:ln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fr-FR" sz="2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Merci pour votre ecoute</a:t>
            </a:r>
            <a:br/>
            <a:r>
              <a:rPr b="1" lang="fr-FR" sz="2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 questions ?</a:t>
            </a:r>
            <a:endParaRPr b="1" lang="fr-FR" sz="2400" spc="-1" strike="noStrike" cap="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8" name="TextShape 2"/>
          <p:cNvSpPr txBox="1"/>
          <p:nvPr/>
        </p:nvSpPr>
        <p:spPr>
          <a:xfrm>
            <a:off x="743760" y="3302640"/>
            <a:ext cx="5135760" cy="68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indent="-324000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6f6f6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Antoine Roche – M1 CHPS</a:t>
            </a:r>
            <a:endParaRPr b="0" lang="fr-FR" sz="800" spc="-1" strike="noStrike">
              <a:solidFill>
                <a:srgbClr val="6f6f6f"/>
              </a:solidFill>
              <a:uFill>
                <a:solidFill>
                  <a:srgbClr val="ffffff"/>
                </a:solidFill>
              </a:uFill>
              <a:latin typeface="Calibri"/>
              <a:ea typeface="Calibri"/>
            </a:endParaRPr>
          </a:p>
          <a:p>
            <a:pPr indent="-324000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6f6f6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fr-FR" sz="800" spc="-1" strike="noStrike">
              <a:solidFill>
                <a:srgbClr val="6f6f6f"/>
              </a:solidFill>
              <a:uFill>
                <a:solidFill>
                  <a:srgbClr val="ffffff"/>
                </a:solidFill>
              </a:uFill>
              <a:latin typeface="Calibri"/>
              <a:ea typeface="Calibri"/>
            </a:endParaRPr>
          </a:p>
          <a:p>
            <a:pPr indent="-324000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6f6f6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Tuteur CEA : Jérôme Dubois</a:t>
            </a:r>
            <a:endParaRPr b="0" lang="fr-FR" sz="800" spc="-1" strike="noStrike">
              <a:solidFill>
                <a:srgbClr val="6f6f6f"/>
              </a:solidFill>
              <a:uFill>
                <a:solidFill>
                  <a:srgbClr val="ffffff"/>
                </a:solidFill>
              </a:uFill>
              <a:latin typeface="Calibri"/>
              <a:ea typeface="Calibri"/>
            </a:endParaRPr>
          </a:p>
          <a:p>
            <a:pPr indent="-324000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6f6f6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Tuteur enseignant : Michael Krajecki</a:t>
            </a:r>
            <a:endParaRPr b="0" lang="fr-FR" sz="800" spc="-1" strike="noStrike">
              <a:solidFill>
                <a:srgbClr val="6f6f6f"/>
              </a:solidFill>
              <a:uFill>
                <a:solidFill>
                  <a:srgbClr val="ffffff"/>
                </a:solidFill>
              </a:uFill>
              <a:latin typeface="Calibri"/>
              <a:ea typeface="Calibri"/>
            </a:endParaRPr>
          </a:p>
        </p:txBody>
      </p:sp>
      <p:sp>
        <p:nvSpPr>
          <p:cNvPr id="459" name="TextShape 3"/>
          <p:cNvSpPr txBox="1"/>
          <p:nvPr/>
        </p:nvSpPr>
        <p:spPr>
          <a:xfrm>
            <a:off x="2452320" y="2355120"/>
            <a:ext cx="3535200" cy="285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60" name="TextShape 4"/>
          <p:cNvSpPr txBox="1"/>
          <p:nvPr/>
        </p:nvSpPr>
        <p:spPr>
          <a:xfrm>
            <a:off x="6386400" y="5005440"/>
            <a:ext cx="471240" cy="10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DAC795C0-5DA6-4519-A987-3CEFF47ECA18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830520" y="150480"/>
            <a:ext cx="6171840" cy="277560"/>
          </a:xfrm>
          <a:prstGeom prst="rect">
            <a:avLst/>
          </a:prstGeom>
          <a:noFill/>
          <a:ln>
            <a:noFill/>
          </a:ln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Sommaire</a:t>
            </a:r>
            <a:endParaRPr b="1" lang="fr-FR" sz="1600" spc="-1" strike="noStrike" cap="all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0" name="TextShape 2"/>
          <p:cNvSpPr txBox="1"/>
          <p:nvPr/>
        </p:nvSpPr>
        <p:spPr>
          <a:xfrm>
            <a:off x="6275880" y="5005080"/>
            <a:ext cx="470520" cy="10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9BA40361-B7C8-4327-996A-1E239085B7B8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1" name="TextShape 3"/>
          <p:cNvSpPr txBox="1"/>
          <p:nvPr/>
        </p:nvSpPr>
        <p:spPr>
          <a:xfrm>
            <a:off x="495720" y="1419480"/>
            <a:ext cx="5914800" cy="1432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Présentation du CEA</a:t>
            </a:r>
            <a:endParaRPr b="0" lang="fr-FR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Contexte du stage</a:t>
            </a:r>
            <a:endParaRPr b="0" lang="fr-FR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Études menées</a:t>
            </a:r>
            <a:endParaRPr b="0" lang="fr-FR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Travail réalisé</a:t>
            </a:r>
            <a:endParaRPr b="0" lang="fr-FR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Expérience personnelle et professionnelle</a:t>
            </a:r>
            <a:endParaRPr b="0" lang="fr-FR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Bibliographie</a:t>
            </a:r>
            <a:endParaRPr b="0" lang="fr-FR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2" name="TextShape 4"/>
          <p:cNvSpPr txBox="1"/>
          <p:nvPr/>
        </p:nvSpPr>
        <p:spPr>
          <a:xfrm>
            <a:off x="495720" y="800640"/>
            <a:ext cx="5942880" cy="382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Shape 1"/>
          <p:cNvSpPr txBox="1"/>
          <p:nvPr/>
        </p:nvSpPr>
        <p:spPr>
          <a:xfrm>
            <a:off x="830520" y="150480"/>
            <a:ext cx="6171840" cy="277560"/>
          </a:xfrm>
          <a:prstGeom prst="rect">
            <a:avLst/>
          </a:prstGeom>
          <a:noFill/>
          <a:ln>
            <a:noFill/>
          </a:ln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Présentation CEa</a:t>
            </a:r>
            <a:endParaRPr b="1" lang="fr-FR" sz="1600" spc="-1" strike="noStrike" cap="all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4" name="TextShape 2"/>
          <p:cNvSpPr txBox="1"/>
          <p:nvPr/>
        </p:nvSpPr>
        <p:spPr>
          <a:xfrm>
            <a:off x="6275880" y="5005080"/>
            <a:ext cx="470520" cy="10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A4221CF3-3FBE-43F3-9AE0-B4384263446A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5" name="TextShape 3"/>
          <p:cNvSpPr txBox="1"/>
          <p:nvPr/>
        </p:nvSpPr>
        <p:spPr>
          <a:xfrm>
            <a:off x="495720" y="1419480"/>
            <a:ext cx="5914800" cy="1432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 domaines : </a:t>
            </a:r>
            <a:endParaRPr b="0" lang="fr-FR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Défense et sécurité</a:t>
            </a:r>
            <a:endParaRPr b="0" lang="fr-FR" sz="16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Energies bas carbone</a:t>
            </a:r>
            <a:endParaRPr b="0" lang="fr-FR" sz="16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Recherche technologiques pour l’industrie</a:t>
            </a:r>
            <a:endParaRPr b="0" lang="fr-FR" sz="16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Recherche fondamentale</a:t>
            </a:r>
            <a:endParaRPr b="0" lang="fr-FR" sz="16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6" name="TextShape 4"/>
          <p:cNvSpPr txBox="1"/>
          <p:nvPr/>
        </p:nvSpPr>
        <p:spPr>
          <a:xfrm>
            <a:off x="495720" y="800640"/>
            <a:ext cx="6128280" cy="382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just">
              <a:spcAft>
                <a:spcPts val="601"/>
              </a:spcAft>
            </a:pPr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Lucida Sans Unicode"/>
              </a:rPr>
              <a:t>Acteur majeur de la recherche, du développement et de l'innovation</a:t>
            </a:r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67" name="" descr=""/>
          <p:cNvPicPr/>
          <p:nvPr/>
        </p:nvPicPr>
        <p:blipFill>
          <a:blip r:embed="rId1"/>
          <a:stretch/>
        </p:blipFill>
        <p:spPr>
          <a:xfrm>
            <a:off x="3456000" y="3024000"/>
            <a:ext cx="3149280" cy="1717560"/>
          </a:xfrm>
          <a:prstGeom prst="rect">
            <a:avLst/>
          </a:prstGeom>
          <a:ln>
            <a:noFill/>
          </a:ln>
        </p:spPr>
      </p:pic>
      <p:sp>
        <p:nvSpPr>
          <p:cNvPr id="368" name="TextShape 5"/>
          <p:cNvSpPr txBox="1"/>
          <p:nvPr/>
        </p:nvSpPr>
        <p:spPr>
          <a:xfrm>
            <a:off x="432000" y="3888000"/>
            <a:ext cx="244800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Equipe de visualisation de simulation massive HPC Bruyère le Châtel (IDF)</a:t>
            </a:r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830520" y="150480"/>
            <a:ext cx="6171840" cy="277560"/>
          </a:xfrm>
          <a:prstGeom prst="rect">
            <a:avLst/>
          </a:prstGeom>
          <a:noFill/>
          <a:ln>
            <a:noFill/>
          </a:ln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Contexte du stage</a:t>
            </a:r>
            <a:endParaRPr b="1" lang="fr-FR" sz="1600" spc="-1" strike="noStrike" cap="all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0" name="TextShape 2"/>
          <p:cNvSpPr txBox="1"/>
          <p:nvPr/>
        </p:nvSpPr>
        <p:spPr>
          <a:xfrm>
            <a:off x="6275880" y="5005080"/>
            <a:ext cx="470520" cy="10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31278FF6-64AB-4C0A-B9B2-D926DE3C63DB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1" name="TextShape 3"/>
          <p:cNvSpPr txBox="1"/>
          <p:nvPr/>
        </p:nvSpPr>
        <p:spPr>
          <a:xfrm>
            <a:off x="3528000" y="3032280"/>
            <a:ext cx="2952000" cy="1000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</a:t>
            </a:r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TK-HTG** : Réduction du volume et du temps de rendu en affinant de manière locale</a:t>
            </a:r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2" name="TextShape 4"/>
          <p:cNvSpPr txBox="1"/>
          <p:nvPr/>
        </p:nvSpPr>
        <p:spPr>
          <a:xfrm>
            <a:off x="495720" y="800640"/>
            <a:ext cx="6128280" cy="382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Appliquer des technologies du jeu vidéo sur de la visualisation scientifique</a:t>
            </a:r>
            <a:endParaRPr b="0" lang="fr-FR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3" name="" descr=""/>
          <p:cNvPicPr/>
          <p:nvPr/>
        </p:nvPicPr>
        <p:blipFill>
          <a:blip r:embed="rId1"/>
          <a:stretch/>
        </p:blipFill>
        <p:spPr>
          <a:xfrm>
            <a:off x="288000" y="2737080"/>
            <a:ext cx="3600000" cy="1510920"/>
          </a:xfrm>
          <a:prstGeom prst="rect">
            <a:avLst/>
          </a:prstGeom>
          <a:ln>
            <a:noFill/>
          </a:ln>
        </p:spPr>
      </p:pic>
      <p:pic>
        <p:nvPicPr>
          <p:cNvPr id="374" name="" descr=""/>
          <p:cNvPicPr/>
          <p:nvPr/>
        </p:nvPicPr>
        <p:blipFill>
          <a:blip r:embed="rId2"/>
          <a:stretch/>
        </p:blipFill>
        <p:spPr>
          <a:xfrm>
            <a:off x="2376000" y="1520640"/>
            <a:ext cx="4180320" cy="927360"/>
          </a:xfrm>
          <a:prstGeom prst="rect">
            <a:avLst/>
          </a:prstGeom>
          <a:ln>
            <a:noFill/>
          </a:ln>
        </p:spPr>
      </p:pic>
      <p:sp>
        <p:nvSpPr>
          <p:cNvPr id="375" name="TextShape 5"/>
          <p:cNvSpPr txBox="1"/>
          <p:nvPr/>
        </p:nvSpPr>
        <p:spPr>
          <a:xfrm>
            <a:off x="288000" y="1650600"/>
            <a:ext cx="194400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SVDAG* : Compression de scènes voxélisées</a:t>
            </a:r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6" name="TextShape 6"/>
          <p:cNvSpPr txBox="1"/>
          <p:nvPr/>
        </p:nvSpPr>
        <p:spPr>
          <a:xfrm>
            <a:off x="2304000" y="4370760"/>
            <a:ext cx="4320000" cy="42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b="0" lang="fr-FR" sz="12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*Sparse Voxel Directed Acyclic Graph</a:t>
            </a:r>
            <a:endParaRPr b="0" lang="fr-FR" sz="12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r"/>
            <a:r>
              <a:rPr b="0" lang="fr-FR" sz="12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**VTK HyperTreeGrid, tree based Adaptive Mesh Refinement</a:t>
            </a:r>
            <a:endParaRPr b="0" lang="fr-FR" sz="12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Shape 1"/>
          <p:cNvSpPr txBox="1"/>
          <p:nvPr/>
        </p:nvSpPr>
        <p:spPr>
          <a:xfrm>
            <a:off x="830520" y="150480"/>
            <a:ext cx="6171840" cy="277560"/>
          </a:xfrm>
          <a:prstGeom prst="rect">
            <a:avLst/>
          </a:prstGeom>
          <a:noFill/>
          <a:ln>
            <a:noFill/>
          </a:ln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Contexte du stage</a:t>
            </a:r>
            <a:endParaRPr b="1" lang="fr-FR" sz="1600" spc="-1" strike="noStrike" cap="all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8" name="TextShape 2"/>
          <p:cNvSpPr txBox="1"/>
          <p:nvPr/>
        </p:nvSpPr>
        <p:spPr>
          <a:xfrm>
            <a:off x="6275880" y="5005080"/>
            <a:ext cx="470520" cy="10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F11B3909-48ED-48CD-AB43-C70AE2229196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9" name="TextShape 3"/>
          <p:cNvSpPr txBox="1"/>
          <p:nvPr/>
        </p:nvSpPr>
        <p:spPr>
          <a:xfrm>
            <a:off x="792000" y="1800000"/>
            <a:ext cx="5040000" cy="190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Etude du SVO* / SVDAG / SSVDAG**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Maîtrise de la construction HTG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Convertisseur HTG vers SVDAG / SSVDAG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Application de rendus SVDAG sur des données HTG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0" name="TextShape 4"/>
          <p:cNvSpPr txBox="1"/>
          <p:nvPr/>
        </p:nvSpPr>
        <p:spPr>
          <a:xfrm>
            <a:off x="936000" y="982080"/>
            <a:ext cx="4392000" cy="343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Principales étapes :</a:t>
            </a:r>
            <a:endParaRPr b="0" lang="fr-FR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1" name="TextShape 5"/>
          <p:cNvSpPr txBox="1"/>
          <p:nvPr/>
        </p:nvSpPr>
        <p:spPr>
          <a:xfrm>
            <a:off x="720000" y="4248000"/>
            <a:ext cx="6120000" cy="39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b="0" lang="fr-FR" sz="12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*Sparse Voxel Octree</a:t>
            </a:r>
            <a:endParaRPr b="0" lang="fr-FR" sz="12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r"/>
            <a:r>
              <a:rPr b="0" lang="fr-FR" sz="12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**Symmetric-aware SVDAG</a:t>
            </a:r>
            <a:endParaRPr b="0" lang="fr-FR" sz="12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1"/>
          <p:cNvSpPr txBox="1"/>
          <p:nvPr/>
        </p:nvSpPr>
        <p:spPr>
          <a:xfrm>
            <a:off x="830520" y="150480"/>
            <a:ext cx="6171840" cy="277560"/>
          </a:xfrm>
          <a:prstGeom prst="rect">
            <a:avLst/>
          </a:prstGeom>
          <a:noFill/>
          <a:ln>
            <a:noFill/>
          </a:ln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études menées - </a:t>
            </a:r>
            <a:r>
              <a:rPr b="1" lang="fr-FR" sz="15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Sparse Voxel Octree</a:t>
            </a:r>
            <a:endParaRPr b="1" lang="fr-FR" sz="1500" spc="-1" strike="noStrike" cap="all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3" name="TextShape 2"/>
          <p:cNvSpPr txBox="1"/>
          <p:nvPr/>
        </p:nvSpPr>
        <p:spPr>
          <a:xfrm>
            <a:off x="6275880" y="5005080"/>
            <a:ext cx="470520" cy="10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D4C42CAE-C644-47D1-95B9-46729A3117B3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4" name="TextShape 3"/>
          <p:cNvSpPr txBox="1"/>
          <p:nvPr/>
        </p:nvSpPr>
        <p:spPr>
          <a:xfrm>
            <a:off x="720000" y="1368000"/>
            <a:ext cx="4824000" cy="1226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Arbre de voxels :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niveau défini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Voxels au dernier niveau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Actuellement construit sur CPU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85" name="" descr=""/>
          <p:cNvPicPr/>
          <p:nvPr/>
        </p:nvPicPr>
        <p:blipFill>
          <a:blip r:embed="rId1"/>
          <a:stretch/>
        </p:blipFill>
        <p:spPr>
          <a:xfrm>
            <a:off x="4896000" y="1224000"/>
            <a:ext cx="1512000" cy="1512000"/>
          </a:xfrm>
          <a:prstGeom prst="rect">
            <a:avLst/>
          </a:prstGeom>
          <a:ln>
            <a:noFill/>
          </a:ln>
        </p:spPr>
      </p:pic>
      <p:pic>
        <p:nvPicPr>
          <p:cNvPr id="386" name="" descr=""/>
          <p:cNvPicPr/>
          <p:nvPr/>
        </p:nvPicPr>
        <p:blipFill>
          <a:blip r:embed="rId2"/>
          <a:stretch/>
        </p:blipFill>
        <p:spPr>
          <a:xfrm>
            <a:off x="4896000" y="2880000"/>
            <a:ext cx="1512000" cy="1512000"/>
          </a:xfrm>
          <a:prstGeom prst="rect">
            <a:avLst/>
          </a:prstGeom>
          <a:ln>
            <a:noFill/>
          </a:ln>
        </p:spPr>
      </p:pic>
      <p:pic>
        <p:nvPicPr>
          <p:cNvPr id="387" name="" descr=""/>
          <p:cNvPicPr/>
          <p:nvPr/>
        </p:nvPicPr>
        <p:blipFill>
          <a:blip r:embed="rId3"/>
          <a:stretch/>
        </p:blipFill>
        <p:spPr>
          <a:xfrm>
            <a:off x="576000" y="2880000"/>
            <a:ext cx="3816000" cy="173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extShape 1"/>
          <p:cNvSpPr txBox="1"/>
          <p:nvPr/>
        </p:nvSpPr>
        <p:spPr>
          <a:xfrm>
            <a:off x="830520" y="150480"/>
            <a:ext cx="6171840" cy="277560"/>
          </a:xfrm>
          <a:prstGeom prst="rect">
            <a:avLst/>
          </a:prstGeom>
          <a:noFill/>
          <a:ln>
            <a:noFill/>
          </a:ln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études menées – Sparse voxel directed acyclic graph</a:t>
            </a:r>
            <a:endParaRPr b="1" lang="fr-FR" sz="1600" spc="-1" strike="noStrike" cap="all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9" name="TextShape 2"/>
          <p:cNvSpPr txBox="1"/>
          <p:nvPr/>
        </p:nvSpPr>
        <p:spPr>
          <a:xfrm>
            <a:off x="6275880" y="5005080"/>
            <a:ext cx="470520" cy="10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85D11048-6AD3-4600-A284-8DAEA63BBCBA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0" name="TextShape 3"/>
          <p:cNvSpPr txBox="1"/>
          <p:nvPr/>
        </p:nvSpPr>
        <p:spPr>
          <a:xfrm>
            <a:off x="792000" y="755640"/>
            <a:ext cx="5040000" cy="198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Développé par l’équipe de visualisation de l’université de Chalmers (Suède)</a:t>
            </a:r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Construction et raytracer avec CUDA</a:t>
            </a:r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Octree compressé par niveau</a:t>
            </a:r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Plusieurs parents pour un nœud possible</a:t>
            </a:r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Suppression des nœuds identiques</a:t>
            </a:r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91" name="" descr=""/>
          <p:cNvPicPr/>
          <p:nvPr/>
        </p:nvPicPr>
        <p:blipFill>
          <a:blip r:embed="rId1"/>
          <a:stretch/>
        </p:blipFill>
        <p:spPr>
          <a:xfrm>
            <a:off x="805680" y="2934000"/>
            <a:ext cx="2218320" cy="1386000"/>
          </a:xfrm>
          <a:prstGeom prst="rect">
            <a:avLst/>
          </a:prstGeom>
          <a:ln>
            <a:noFill/>
          </a:ln>
        </p:spPr>
      </p:pic>
      <p:pic>
        <p:nvPicPr>
          <p:cNvPr id="392" name="" descr=""/>
          <p:cNvPicPr/>
          <p:nvPr/>
        </p:nvPicPr>
        <p:blipFill>
          <a:blip r:embed="rId2"/>
          <a:stretch/>
        </p:blipFill>
        <p:spPr>
          <a:xfrm>
            <a:off x="4475160" y="3002400"/>
            <a:ext cx="924840" cy="1317600"/>
          </a:xfrm>
          <a:prstGeom prst="rect">
            <a:avLst/>
          </a:prstGeom>
          <a:ln>
            <a:noFill/>
          </a:ln>
        </p:spPr>
      </p:pic>
      <p:sp>
        <p:nvSpPr>
          <p:cNvPr id="393" name="CustomShape 4"/>
          <p:cNvSpPr/>
          <p:nvPr/>
        </p:nvSpPr>
        <p:spPr>
          <a:xfrm>
            <a:off x="3240000" y="3600000"/>
            <a:ext cx="1008000" cy="72000"/>
          </a:xfrm>
          <a:custGeom>
            <a:avLst/>
            <a:gdLst/>
            <a:ahLst/>
            <a:rect l="0" t="0" r="r" b="b"/>
            <a:pathLst>
              <a:path w="2802" h="201">
                <a:moveTo>
                  <a:pt x="0" y="50"/>
                </a:moveTo>
                <a:lnTo>
                  <a:pt x="2100" y="50"/>
                </a:lnTo>
                <a:lnTo>
                  <a:pt x="2100" y="0"/>
                </a:lnTo>
                <a:lnTo>
                  <a:pt x="2801" y="100"/>
                </a:lnTo>
                <a:lnTo>
                  <a:pt x="2100" y="200"/>
                </a:lnTo>
                <a:lnTo>
                  <a:pt x="2100" y="150"/>
                </a:lnTo>
                <a:lnTo>
                  <a:pt x="0" y="150"/>
                </a:lnTo>
                <a:lnTo>
                  <a:pt x="0" y="50"/>
                </a:lnTo>
              </a:path>
            </a:pathLst>
          </a:custGeom>
          <a:solidFill>
            <a:srgbClr val="767171"/>
          </a:solidFill>
          <a:ln w="6480">
            <a:solidFill>
              <a:srgbClr val="76717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5"/>
          <p:cNvSpPr/>
          <p:nvPr/>
        </p:nvSpPr>
        <p:spPr>
          <a:xfrm>
            <a:off x="760320" y="4149000"/>
            <a:ext cx="216000" cy="21600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6"/>
          <p:cNvSpPr/>
          <p:nvPr/>
        </p:nvSpPr>
        <p:spPr>
          <a:xfrm>
            <a:off x="1964160" y="4155840"/>
            <a:ext cx="216000" cy="21600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7"/>
          <p:cNvSpPr/>
          <p:nvPr/>
        </p:nvSpPr>
        <p:spPr>
          <a:xfrm>
            <a:off x="1364400" y="4141800"/>
            <a:ext cx="216000" cy="21600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8"/>
          <p:cNvSpPr/>
          <p:nvPr/>
        </p:nvSpPr>
        <p:spPr>
          <a:xfrm>
            <a:off x="1064880" y="4150080"/>
            <a:ext cx="216000" cy="21600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9"/>
          <p:cNvSpPr/>
          <p:nvPr/>
        </p:nvSpPr>
        <p:spPr>
          <a:xfrm>
            <a:off x="1660680" y="4153680"/>
            <a:ext cx="216000" cy="21600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10"/>
          <p:cNvSpPr/>
          <p:nvPr/>
        </p:nvSpPr>
        <p:spPr>
          <a:xfrm>
            <a:off x="2262600" y="4147560"/>
            <a:ext cx="216000" cy="21600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11"/>
          <p:cNvSpPr/>
          <p:nvPr/>
        </p:nvSpPr>
        <p:spPr>
          <a:xfrm>
            <a:off x="2562840" y="4147200"/>
            <a:ext cx="216000" cy="21600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12"/>
          <p:cNvSpPr/>
          <p:nvPr/>
        </p:nvSpPr>
        <p:spPr>
          <a:xfrm>
            <a:off x="2871000" y="4151880"/>
            <a:ext cx="216000" cy="21600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13"/>
          <p:cNvSpPr/>
          <p:nvPr/>
        </p:nvSpPr>
        <p:spPr>
          <a:xfrm>
            <a:off x="1331640" y="3487680"/>
            <a:ext cx="576000" cy="1008000"/>
          </a:xfrm>
          <a:custGeom>
            <a:avLst/>
            <a:gdLst/>
            <a:ahLst/>
            <a:rect l="0" t="0" r="r" b="b"/>
            <a:pathLst>
              <a:path w="1601" h="28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2534"/>
                </a:lnTo>
                <a:cubicBezTo>
                  <a:pt x="0" y="2667"/>
                  <a:pt x="133" y="2800"/>
                  <a:pt x="266" y="2800"/>
                </a:cubicBezTo>
                <a:lnTo>
                  <a:pt x="1334" y="2800"/>
                </a:lnTo>
                <a:cubicBezTo>
                  <a:pt x="1467" y="2800"/>
                  <a:pt x="1600" y="2667"/>
                  <a:pt x="1600" y="2534"/>
                </a:cubicBezTo>
                <a:lnTo>
                  <a:pt x="1600" y="266"/>
                </a:lnTo>
                <a:cubicBezTo>
                  <a:pt x="1600" y="133"/>
                  <a:pt x="1467" y="0"/>
                  <a:pt x="1334" y="0"/>
                </a:cubicBezTo>
                <a:lnTo>
                  <a:pt x="266" y="0"/>
                </a:lnTo>
              </a:path>
            </a:pathLst>
          </a:custGeom>
          <a:noFill/>
          <a:ln w="29160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14"/>
          <p:cNvSpPr/>
          <p:nvPr/>
        </p:nvSpPr>
        <p:spPr>
          <a:xfrm>
            <a:off x="1927800" y="3488040"/>
            <a:ext cx="576000" cy="1008000"/>
          </a:xfrm>
          <a:custGeom>
            <a:avLst/>
            <a:gdLst/>
            <a:ahLst/>
            <a:rect l="0" t="0" r="r" b="b"/>
            <a:pathLst>
              <a:path w="1601" h="28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2534"/>
                </a:lnTo>
                <a:cubicBezTo>
                  <a:pt x="0" y="2667"/>
                  <a:pt x="133" y="2800"/>
                  <a:pt x="266" y="2800"/>
                </a:cubicBezTo>
                <a:lnTo>
                  <a:pt x="1334" y="2800"/>
                </a:lnTo>
                <a:cubicBezTo>
                  <a:pt x="1467" y="2800"/>
                  <a:pt x="1600" y="2667"/>
                  <a:pt x="1600" y="2534"/>
                </a:cubicBezTo>
                <a:lnTo>
                  <a:pt x="1600" y="266"/>
                </a:lnTo>
                <a:cubicBezTo>
                  <a:pt x="1600" y="133"/>
                  <a:pt x="1467" y="0"/>
                  <a:pt x="1334" y="0"/>
                </a:cubicBezTo>
                <a:lnTo>
                  <a:pt x="266" y="0"/>
                </a:lnTo>
              </a:path>
            </a:pathLst>
          </a:custGeom>
          <a:noFill/>
          <a:ln w="29160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TextShape 15"/>
          <p:cNvSpPr txBox="1"/>
          <p:nvPr/>
        </p:nvSpPr>
        <p:spPr>
          <a:xfrm>
            <a:off x="3888000" y="4464000"/>
            <a:ext cx="2808000" cy="620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6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13 nœuds → 6 noeuds</a:t>
            </a:r>
            <a:endParaRPr b="0" lang="fr-FR" sz="16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>
                <p:childTnLst>
                  <p:par>
                    <p:cTn id="15" fill="freeze">
                      <p:stCondLst>
                        <p:cond delay="indefinite"/>
                      </p:stCondLst>
                      <p:childTnLst>
                        <p:par>
                          <p:cTn id="16" fill="freeze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freeze">
                      <p:stCondLst>
                        <p:cond delay="indefinite"/>
                      </p:stCondLst>
                      <p:childTnLst>
                        <p:par>
                          <p:cTn id="34" fill="freeze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freeze">
                      <p:stCondLst>
                        <p:cond delay="indefinite"/>
                      </p:stCondLst>
                      <p:childTnLst>
                        <p:par>
                          <p:cTn id="40" fill="freeze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830520" y="150480"/>
            <a:ext cx="6171840" cy="277560"/>
          </a:xfrm>
          <a:prstGeom prst="rect">
            <a:avLst/>
          </a:prstGeom>
          <a:noFill/>
          <a:ln>
            <a:noFill/>
          </a:ln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études menées - vtk Hypertreegrid</a:t>
            </a:r>
            <a:endParaRPr b="1" lang="fr-FR" sz="1600" spc="-1" strike="noStrike" cap="all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6" name="TextShape 2"/>
          <p:cNvSpPr txBox="1"/>
          <p:nvPr/>
        </p:nvSpPr>
        <p:spPr>
          <a:xfrm>
            <a:off x="6275880" y="5005080"/>
            <a:ext cx="470520" cy="10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4652193B-9FA3-4EC3-956D-EB9D805DC790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7" name="TextShape 3"/>
          <p:cNvSpPr txBox="1"/>
          <p:nvPr/>
        </p:nvSpPr>
        <p:spPr>
          <a:xfrm>
            <a:off x="1080000" y="939240"/>
            <a:ext cx="4824000" cy="114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Grille d’arbres de voxels</a:t>
            </a:r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Niveau des voxels variable</a:t>
            </a:r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Affinage adaptatif</a:t>
            </a:r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8" name="" descr=""/>
          <p:cNvPicPr/>
          <p:nvPr/>
        </p:nvPicPr>
        <p:blipFill>
          <a:blip r:embed="rId1"/>
          <a:stretch/>
        </p:blipFill>
        <p:spPr>
          <a:xfrm>
            <a:off x="936000" y="2520000"/>
            <a:ext cx="5028840" cy="190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830520" y="150480"/>
            <a:ext cx="6171840" cy="277560"/>
          </a:xfrm>
          <a:prstGeom prst="rect">
            <a:avLst/>
          </a:prstGeom>
          <a:noFill/>
          <a:ln>
            <a:noFill/>
          </a:ln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Travail réalisé</a:t>
            </a:r>
            <a:endParaRPr b="1" lang="fr-FR" sz="1600" spc="-1" strike="noStrike" cap="all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0" name="TextShape 2"/>
          <p:cNvSpPr txBox="1"/>
          <p:nvPr/>
        </p:nvSpPr>
        <p:spPr>
          <a:xfrm>
            <a:off x="6275880" y="5005080"/>
            <a:ext cx="470520" cy="10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45632E35-9EFB-47E0-A1B2-95B29AD126B8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1" name="TextShape 3"/>
          <p:cNvSpPr txBox="1"/>
          <p:nvPr/>
        </p:nvSpPr>
        <p:spPr>
          <a:xfrm>
            <a:off x="1656000" y="864000"/>
            <a:ext cx="4968000" cy="236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Installation de Spack : gestionnaire de paquets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Installation du programme SVDAG avec résolution de compatibilité Windows vers Unix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Création recette Spack du SVDAG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Analyse des performances du SVDAG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12" name="" descr=""/>
          <p:cNvPicPr/>
          <p:nvPr/>
        </p:nvPicPr>
        <p:blipFill>
          <a:blip r:embed="rId1"/>
          <a:stretch/>
        </p:blipFill>
        <p:spPr>
          <a:xfrm>
            <a:off x="3528000" y="2808000"/>
            <a:ext cx="2780280" cy="2088000"/>
          </a:xfrm>
          <a:prstGeom prst="rect">
            <a:avLst/>
          </a:prstGeom>
          <a:ln>
            <a:noFill/>
          </a:ln>
        </p:spPr>
      </p:pic>
      <p:sp>
        <p:nvSpPr>
          <p:cNvPr id="413" name="TextShape 4"/>
          <p:cNvSpPr txBox="1"/>
          <p:nvPr/>
        </p:nvSpPr>
        <p:spPr>
          <a:xfrm>
            <a:off x="576000" y="3384000"/>
            <a:ext cx="2520000" cy="771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Slide présentant mon travail (pour Visu2019 et Eurovis19 notamment)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14" name="" descr=""/>
          <p:cNvPicPr/>
          <p:nvPr/>
        </p:nvPicPr>
        <p:blipFill>
          <a:blip r:embed="rId2"/>
          <a:stretch/>
        </p:blipFill>
        <p:spPr>
          <a:xfrm>
            <a:off x="432000" y="79200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415" name="" descr=""/>
          <p:cNvPicPr/>
          <p:nvPr/>
        </p:nvPicPr>
        <p:blipFill>
          <a:blip r:embed="rId3"/>
          <a:stretch/>
        </p:blipFill>
        <p:spPr>
          <a:xfrm>
            <a:off x="360000" y="1944000"/>
            <a:ext cx="1152000" cy="1244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CEA_template</Template>
  <TotalTime>441</TotalTime>
  <Application>LibreOffice/5.3.6.1$Linux_X86_64 LibreOffice_project/30$Build-1</Application>
  <Words>9</Words>
  <Paragraphs>9</Paragraphs>
  <Company>CEA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2019-03-22T10:03:50Z</dcterms:created>
  <dc:creator>GUILLAUME Nathalie</dc:creator>
  <dc:description/>
  <dc:language>fr-FR</dc:language>
  <cp:lastModifiedBy/>
  <cp:lastPrinted>2018-12-05T09:44:31Z</cp:lastPrinted>
  <dcterms:modified xsi:type="dcterms:W3CDTF">2019-05-24T16:57:02Z</dcterms:modified>
  <cp:revision>11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CEA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Personnalisé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9</vt:i4>
  </property>
</Properties>
</file>